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87" r:id="rId2"/>
    <p:sldId id="257" r:id="rId3"/>
    <p:sldId id="258" r:id="rId4"/>
    <p:sldId id="259" r:id="rId5"/>
    <p:sldId id="289" r:id="rId6"/>
    <p:sldId id="261" r:id="rId7"/>
    <p:sldId id="290" r:id="rId8"/>
    <p:sldId id="263" r:id="rId9"/>
    <p:sldId id="288" r:id="rId10"/>
    <p:sldId id="264" r:id="rId11"/>
    <p:sldId id="265" r:id="rId12"/>
    <p:sldId id="291" r:id="rId13"/>
    <p:sldId id="269" r:id="rId14"/>
    <p:sldId id="271" r:id="rId15"/>
    <p:sldId id="272" r:id="rId16"/>
    <p:sldId id="273" r:id="rId17"/>
    <p:sldId id="293" r:id="rId18"/>
    <p:sldId id="276" r:id="rId19"/>
    <p:sldId id="277" r:id="rId20"/>
    <p:sldId id="294" r:id="rId21"/>
    <p:sldId id="295" r:id="rId22"/>
    <p:sldId id="296" r:id="rId23"/>
    <p:sldId id="297" r:id="rId24"/>
    <p:sldId id="298" r:id="rId25"/>
    <p:sldId id="299" r:id="rId26"/>
    <p:sldId id="300" r:id="rId27"/>
    <p:sldId id="301" r:id="rId28"/>
    <p:sldId id="283" r:id="rId29"/>
    <p:sldId id="284" r:id="rId30"/>
    <p:sldId id="285" r:id="rId31"/>
    <p:sldId id="286" r:id="rId32"/>
  </p:sldIdLst>
  <p:sldSz cx="9144000" cy="5143500" type="screen16x9"/>
  <p:notesSz cx="6858000" cy="9144000"/>
  <p:embeddedFontLst>
    <p:embeddedFont>
      <p:font typeface="Montserrat Medium" panose="020B0604020202020204" charset="0"/>
      <p:regular r:id="rId34"/>
      <p:bold r:id="rId35"/>
      <p:italic r:id="rId36"/>
      <p:boldItalic r:id="rId37"/>
    </p:embeddedFont>
    <p:embeddedFont>
      <p:font typeface="Montserrat" panose="020B0604020202020204" charset="0"/>
      <p:regular r:id="rId38"/>
      <p:bold r:id="rId39"/>
      <p:italic r:id="rId40"/>
      <p:boldItalic r:id="rId41"/>
    </p:embeddedFont>
    <p:embeddedFont>
      <p:font typeface="Montserrat SemiBold"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37">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ijTP76fWJtgZzO7TA23u2ZSXa56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tias Hugo Seminara" initials="" lastIdx="1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91"/>
      </p:cViewPr>
      <p:guideLst>
        <p:guide orient="horz" pos="73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clarin.com/economia/-conviene-estudiar-10-carreras-salida-laboral-buenos-sueldos-argentina-2023_0_O85YFWLlkd.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3f8d3f1cc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3f8d3f1cc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726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bc4d31aaa3_0_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bc4d31aaa3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2177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smtClean="0"/>
              <a:t>#Actualizar</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bc4d31aaa3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bc4d31aaa3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Fuente: </a:t>
            </a:r>
            <a:r>
              <a:rPr lang="es" u="sng" dirty="0">
                <a:solidFill>
                  <a:schemeClr val="hlink"/>
                </a:solidFill>
                <a:hlinkClick r:id="rId3"/>
              </a:rPr>
              <a:t>https://www.clarin.com/economia/-conviene-estudiar-10-carreras-salida-laboral-buenos-sueldos-argentina-2023_0_O85YFWLlkd.html</a:t>
            </a:r>
            <a:r>
              <a:rPr lang="es" dirty="0"/>
              <a:t> </a:t>
            </a:r>
            <a:endParaRPr dirty="0"/>
          </a:p>
        </p:txBody>
      </p:sp>
    </p:spTree>
    <p:extLst>
      <p:ext uri="{BB962C8B-B14F-4D97-AF65-F5344CB8AC3E}">
        <p14:creationId xmlns:p14="http://schemas.microsoft.com/office/powerpoint/2010/main" val="3924669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bc4d31aaa3_0_9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bc4d31aaa3_0_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7496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bc4d31aaa3_0_1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bc4d31aaa3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3248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bc4d31aaa3_0_1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bc4d31aaa3_0_1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9020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55151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29819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bc4d31aaa3_0_1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bc4d31aaa3_0_1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47914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18579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bc4d31aaa3_0_1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g2bc4d31aaa3_0_15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36379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bc4d31aaa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bc4d31a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039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bc4d31aaa3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bc4d31aaa3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Tree>
    <p:extLst>
      <p:ext uri="{BB962C8B-B14F-4D97-AF65-F5344CB8AC3E}">
        <p14:creationId xmlns:p14="http://schemas.microsoft.com/office/powerpoint/2010/main" val="1856459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884254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
        <p:cNvGrpSpPr/>
        <p:nvPr/>
      </p:nvGrpSpPr>
      <p:grpSpPr>
        <a:xfrm>
          <a:off x="0" y="0"/>
          <a:ext cx="0" cy="0"/>
          <a:chOff x="0" y="0"/>
          <a:chExt cx="0" cy="0"/>
        </a:xfrm>
      </p:grpSpPr>
      <p:sp>
        <p:nvSpPr>
          <p:cNvPr id="10" name="Google Shape;10;p38"/>
          <p:cNvSpPr txBox="1">
            <a:spLocks noGrp="1"/>
          </p:cNvSpPr>
          <p:nvPr>
            <p:ph type="title"/>
          </p:nvPr>
        </p:nvSpPr>
        <p:spPr>
          <a:xfrm>
            <a:off x="3335100" y="1617575"/>
            <a:ext cx="5497200" cy="1375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700"/>
              <a:buFont typeface="Montserrat"/>
              <a:buNone/>
              <a:defRPr sz="3700" b="1">
                <a:latin typeface="Montserrat"/>
                <a:ea typeface="Montserrat"/>
                <a:cs typeface="Montserrat"/>
                <a:sym typeface="Montserra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pic>
        <p:nvPicPr>
          <p:cNvPr id="11" name="Google Shape;11;p38"/>
          <p:cNvPicPr preferRelativeResize="0"/>
          <p:nvPr/>
        </p:nvPicPr>
        <p:blipFill rotWithShape="1">
          <a:blip r:embed="rId2">
            <a:alphaModFix/>
          </a:blip>
          <a:srcRect/>
          <a:stretch/>
        </p:blipFill>
        <p:spPr>
          <a:xfrm>
            <a:off x="0" y="1290050"/>
            <a:ext cx="3040999" cy="2072300"/>
          </a:xfrm>
          <a:prstGeom prst="rect">
            <a:avLst/>
          </a:prstGeom>
          <a:noFill/>
          <a:ln>
            <a:noFill/>
          </a:ln>
        </p:spPr>
      </p:pic>
      <p:pic>
        <p:nvPicPr>
          <p:cNvPr id="12" name="Google Shape;12;p38"/>
          <p:cNvPicPr preferRelativeResize="0"/>
          <p:nvPr/>
        </p:nvPicPr>
        <p:blipFill rotWithShape="1">
          <a:blip r:embed="rId3">
            <a:alphaModFix/>
          </a:blip>
          <a:srcRect/>
          <a:stretch/>
        </p:blipFill>
        <p:spPr>
          <a:xfrm>
            <a:off x="8222877" y="4573625"/>
            <a:ext cx="741498" cy="399274"/>
          </a:xfrm>
          <a:prstGeom prst="rect">
            <a:avLst/>
          </a:prstGeom>
          <a:noFill/>
          <a:ln>
            <a:noFill/>
          </a:ln>
        </p:spPr>
      </p:pic>
      <p:sp>
        <p:nvSpPr>
          <p:cNvPr id="13" name="Google Shape;13;p38"/>
          <p:cNvSpPr txBox="1"/>
          <p:nvPr/>
        </p:nvSpPr>
        <p:spPr>
          <a:xfrm>
            <a:off x="3326000" y="3062475"/>
            <a:ext cx="55344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Medium"/>
              <a:ea typeface="Montserrat Medium"/>
              <a:cs typeface="Montserrat Medium"/>
              <a:sym typeface="Montserrat Medium"/>
            </a:endParaRPr>
          </a:p>
        </p:txBody>
      </p:sp>
      <p:sp>
        <p:nvSpPr>
          <p:cNvPr id="14" name="Google Shape;14;p38"/>
          <p:cNvSpPr txBox="1">
            <a:spLocks noGrp="1"/>
          </p:cNvSpPr>
          <p:nvPr>
            <p:ph type="subTitle" idx="1"/>
          </p:nvPr>
        </p:nvSpPr>
        <p:spPr>
          <a:xfrm>
            <a:off x="3335025" y="2986525"/>
            <a:ext cx="55344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500"/>
              <a:buFont typeface="Montserrat Medium"/>
              <a:buNone/>
              <a:defRPr sz="2500">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38"/>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 name="Google Shape;16;p38"/>
          <p:cNvPicPr preferRelativeResize="0"/>
          <p:nvPr/>
        </p:nvPicPr>
        <p:blipFill rotWithShape="1">
          <a:blip r:embed="rId4">
            <a:alphaModFix/>
          </a:blip>
          <a:srcRect/>
          <a:stretch/>
        </p:blipFill>
        <p:spPr>
          <a:xfrm>
            <a:off x="8155184" y="33947"/>
            <a:ext cx="876879" cy="3992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jercicios e imagen">
  <p:cSld name="SECTION_TITLE_AND_DESCRIPTION">
    <p:spTree>
      <p:nvGrpSpPr>
        <p:cNvPr id="1" name="Shape 90"/>
        <p:cNvGrpSpPr/>
        <p:nvPr/>
      </p:nvGrpSpPr>
      <p:grpSpPr>
        <a:xfrm>
          <a:off x="0" y="0"/>
          <a:ext cx="0" cy="0"/>
          <a:chOff x="0" y="0"/>
          <a:chExt cx="0" cy="0"/>
        </a:xfrm>
      </p:grpSpPr>
      <p:sp>
        <p:nvSpPr>
          <p:cNvPr id="91" name="Google Shape;91;p4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47"/>
          <p:cNvSpPr txBox="1">
            <a:spLocks noGrp="1"/>
          </p:cNvSpPr>
          <p:nvPr>
            <p:ph type="title"/>
          </p:nvPr>
        </p:nvSpPr>
        <p:spPr>
          <a:xfrm>
            <a:off x="265500" y="7759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3800"/>
              <a:buFont typeface="Montserrat"/>
              <a:buNone/>
              <a:defRPr sz="3800">
                <a:latin typeface="Montserrat"/>
                <a:ea typeface="Montserrat"/>
                <a:cs typeface="Montserrat"/>
                <a:sym typeface="Montserrat"/>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93" name="Google Shape;93;p47"/>
          <p:cNvSpPr txBox="1">
            <a:spLocks noGrp="1"/>
          </p:cNvSpPr>
          <p:nvPr>
            <p:ph type="subTitle" idx="1"/>
          </p:nvPr>
        </p:nvSpPr>
        <p:spPr>
          <a:xfrm>
            <a:off x="265500" y="24982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Montserrat"/>
              <a:buNone/>
              <a:defRPr sz="2100">
                <a:latin typeface="Montserrat"/>
                <a:ea typeface="Montserrat"/>
                <a:cs typeface="Montserrat"/>
                <a:sym typeface="Montserrat"/>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4" name="Google Shape;94;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95" name="Google Shape;95;p47"/>
          <p:cNvSpPr/>
          <p:nvPr/>
        </p:nvSpPr>
        <p:spPr>
          <a:xfrm>
            <a:off x="4572150" y="-18175"/>
            <a:ext cx="4572000" cy="51618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 name="Google Shape;96;p47"/>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97" name="Google Shape;97;p47"/>
          <p:cNvPicPr preferRelativeResize="0"/>
          <p:nvPr/>
        </p:nvPicPr>
        <p:blipFill rotWithShape="1">
          <a:blip r:embed="rId3">
            <a:alphaModFix/>
          </a:blip>
          <a:srcRect/>
          <a:stretch/>
        </p:blipFill>
        <p:spPr>
          <a:xfrm>
            <a:off x="3506975" y="4699100"/>
            <a:ext cx="558475" cy="300725"/>
          </a:xfrm>
          <a:prstGeom prst="rect">
            <a:avLst/>
          </a:prstGeom>
          <a:noFill/>
          <a:ln>
            <a:noFill/>
          </a:ln>
        </p:spPr>
      </p:pic>
      <p:pic>
        <p:nvPicPr>
          <p:cNvPr id="98" name="Google Shape;98;p47"/>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tarea y consigna">
  <p:cSld name="BIG_NUMBER">
    <p:spTree>
      <p:nvGrpSpPr>
        <p:cNvPr id="1" name="Shape 99"/>
        <p:cNvGrpSpPr/>
        <p:nvPr/>
      </p:nvGrpSpPr>
      <p:grpSpPr>
        <a:xfrm>
          <a:off x="0" y="0"/>
          <a:ext cx="0" cy="0"/>
          <a:chOff x="0" y="0"/>
          <a:chExt cx="0" cy="0"/>
        </a:xfrm>
      </p:grpSpPr>
      <p:sp>
        <p:nvSpPr>
          <p:cNvPr id="100" name="Google Shape;100;p49"/>
          <p:cNvSpPr/>
          <p:nvPr/>
        </p:nvSpPr>
        <p:spPr>
          <a:xfrm>
            <a:off x="-13650" y="4328925"/>
            <a:ext cx="9171300" cy="8559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pic>
        <p:nvPicPr>
          <p:cNvPr id="102" name="Google Shape;102;p49"/>
          <p:cNvPicPr preferRelativeResize="0"/>
          <p:nvPr/>
        </p:nvPicPr>
        <p:blipFill rotWithShape="1">
          <a:blip r:embed="rId2">
            <a:alphaModFix/>
          </a:blip>
          <a:srcRect/>
          <a:stretch/>
        </p:blipFill>
        <p:spPr>
          <a:xfrm>
            <a:off x="4026135" y="4508338"/>
            <a:ext cx="1091725" cy="497100"/>
          </a:xfrm>
          <a:prstGeom prst="rect">
            <a:avLst/>
          </a:prstGeom>
          <a:noFill/>
          <a:ln>
            <a:noFill/>
          </a:ln>
        </p:spPr>
      </p:pic>
      <p:pic>
        <p:nvPicPr>
          <p:cNvPr id="103" name="Google Shape;103;p49"/>
          <p:cNvPicPr preferRelativeResize="0"/>
          <p:nvPr/>
        </p:nvPicPr>
        <p:blipFill rotWithShape="1">
          <a:blip r:embed="rId3">
            <a:alphaModFix/>
          </a:blip>
          <a:srcRect/>
          <a:stretch/>
        </p:blipFill>
        <p:spPr>
          <a:xfrm>
            <a:off x="0" y="4264238"/>
            <a:ext cx="1163080" cy="792599"/>
          </a:xfrm>
          <a:prstGeom prst="rect">
            <a:avLst/>
          </a:prstGeom>
          <a:noFill/>
          <a:ln>
            <a:noFill/>
          </a:ln>
        </p:spPr>
      </p:pic>
      <p:pic>
        <p:nvPicPr>
          <p:cNvPr id="104" name="Google Shape;104;p49"/>
          <p:cNvPicPr preferRelativeResize="0"/>
          <p:nvPr/>
        </p:nvPicPr>
        <p:blipFill rotWithShape="1">
          <a:blip r:embed="rId4">
            <a:alphaModFix/>
          </a:blip>
          <a:srcRect/>
          <a:stretch/>
        </p:blipFill>
        <p:spPr>
          <a:xfrm>
            <a:off x="7910675" y="4073939"/>
            <a:ext cx="1365875" cy="1365875"/>
          </a:xfrm>
          <a:prstGeom prst="rect">
            <a:avLst/>
          </a:prstGeom>
          <a:noFill/>
          <a:ln>
            <a:noFill/>
          </a:ln>
        </p:spPr>
      </p:pic>
      <p:sp>
        <p:nvSpPr>
          <p:cNvPr id="105" name="Google Shape;105;p49"/>
          <p:cNvSpPr txBox="1">
            <a:spLocks noGrp="1"/>
          </p:cNvSpPr>
          <p:nvPr>
            <p:ph type="title"/>
          </p:nvPr>
        </p:nvSpPr>
        <p:spPr>
          <a:xfrm>
            <a:off x="432025" y="187325"/>
            <a:ext cx="7982100" cy="4971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06" name="Google Shape;106;p49"/>
          <p:cNvSpPr txBox="1">
            <a:spLocks noGrp="1"/>
          </p:cNvSpPr>
          <p:nvPr>
            <p:ph type="body" idx="1"/>
          </p:nvPr>
        </p:nvSpPr>
        <p:spPr>
          <a:xfrm>
            <a:off x="432025" y="847675"/>
            <a:ext cx="8280000" cy="33180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Font typeface="Montserrat"/>
              <a:buChar char="●"/>
              <a:defRPr>
                <a:latin typeface="Montserrat"/>
                <a:ea typeface="Montserrat"/>
                <a:cs typeface="Montserrat"/>
                <a:sym typeface="Montserrat"/>
              </a:defRPr>
            </a:lvl1pPr>
            <a:lvl2pPr marL="914400" lvl="1"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2pPr>
            <a:lvl3pPr marL="1371600" lvl="2"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3pPr>
            <a:lvl4pPr marL="1828800" lvl="3"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4pPr>
            <a:lvl5pPr marL="2286000" lvl="4"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5pPr>
            <a:lvl6pPr marL="2743200" lvl="5"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6pPr>
            <a:lvl7pPr marL="3200400" lvl="6"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7pPr>
            <a:lvl8pPr marL="3657600" lvl="7"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8pPr>
            <a:lvl9pPr marL="4114800" lvl="8"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lase 2 - 37">
  <p:cSld name="BLANK_1_1">
    <p:spTree>
      <p:nvGrpSpPr>
        <p:cNvPr id="1" name="Shape 107"/>
        <p:cNvGrpSpPr/>
        <p:nvPr/>
      </p:nvGrpSpPr>
      <p:grpSpPr>
        <a:xfrm>
          <a:off x="0" y="0"/>
          <a:ext cx="0" cy="0"/>
          <a:chOff x="0" y="0"/>
          <a:chExt cx="0" cy="0"/>
        </a:xfrm>
      </p:grpSpPr>
      <p:sp>
        <p:nvSpPr>
          <p:cNvPr id="108" name="Google Shape;108;p50"/>
          <p:cNvSpPr/>
          <p:nvPr/>
        </p:nvSpPr>
        <p:spPr>
          <a:xfrm>
            <a:off x="212425" y="1172325"/>
            <a:ext cx="8636100" cy="436800"/>
          </a:xfrm>
          <a:prstGeom prst="chevron">
            <a:avLst>
              <a:gd name="adj" fmla="val 50000"/>
            </a:avLst>
          </a:prstGeom>
          <a:solidFill>
            <a:srgbClr val="768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9D9D9"/>
              </a:solidFill>
              <a:latin typeface="Arial"/>
              <a:ea typeface="Arial"/>
              <a:cs typeface="Arial"/>
              <a:sym typeface="Arial"/>
            </a:endParaRPr>
          </a:p>
        </p:txBody>
      </p:sp>
      <p:sp>
        <p:nvSpPr>
          <p:cNvPr id="109" name="Google Shape;109;p50"/>
          <p:cNvSpPr/>
          <p:nvPr/>
        </p:nvSpPr>
        <p:spPr>
          <a:xfrm>
            <a:off x="3907500" y="792225"/>
            <a:ext cx="1176600" cy="1164600"/>
          </a:xfrm>
          <a:prstGeom prst="ellipse">
            <a:avLst/>
          </a:prstGeom>
          <a:solidFill>
            <a:srgbClr val="F1C2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50"/>
          <p:cNvSpPr/>
          <p:nvPr/>
        </p:nvSpPr>
        <p:spPr>
          <a:xfrm>
            <a:off x="1139350" y="792225"/>
            <a:ext cx="1176600" cy="1164600"/>
          </a:xfrm>
          <a:prstGeom prst="ellipse">
            <a:avLst/>
          </a:prstGeom>
          <a:solidFill>
            <a:srgbClr val="F9F9F9"/>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50"/>
          <p:cNvSpPr/>
          <p:nvPr/>
        </p:nvSpPr>
        <p:spPr>
          <a:xfrm>
            <a:off x="6745000" y="808425"/>
            <a:ext cx="1176600" cy="1164600"/>
          </a:xfrm>
          <a:prstGeom prst="ellipse">
            <a:avLst/>
          </a:prstGeom>
          <a:solidFill>
            <a:srgbClr val="F9F9F9"/>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50"/>
          <p:cNvSpPr txBox="1"/>
          <p:nvPr/>
        </p:nvSpPr>
        <p:spPr>
          <a:xfrm>
            <a:off x="528700" y="2150250"/>
            <a:ext cx="2397900" cy="2131200"/>
          </a:xfrm>
          <a:prstGeom prst="rect">
            <a:avLst/>
          </a:prstGeom>
          <a:solidFill>
            <a:srgbClr val="D9D9D9"/>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13" name="Google Shape;113;p50"/>
          <p:cNvSpPr txBox="1"/>
          <p:nvPr/>
        </p:nvSpPr>
        <p:spPr>
          <a:xfrm>
            <a:off x="6134350" y="2150250"/>
            <a:ext cx="2397900" cy="2121600"/>
          </a:xfrm>
          <a:prstGeom prst="rect">
            <a:avLst/>
          </a:prstGeom>
          <a:solidFill>
            <a:srgbClr val="D9D9D9"/>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14" name="Google Shape;114;p50"/>
          <p:cNvSpPr txBox="1">
            <a:spLocks noGrp="1"/>
          </p:cNvSpPr>
          <p:nvPr>
            <p:ph type="title"/>
          </p:nvPr>
        </p:nvSpPr>
        <p:spPr>
          <a:xfrm>
            <a:off x="1271800" y="1159375"/>
            <a:ext cx="91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rgbClr val="333333"/>
              </a:buClr>
              <a:buSzPts val="1400"/>
              <a:buFont typeface="Montserrat"/>
              <a:buNone/>
              <a:defRPr sz="1400" b="1">
                <a:solidFill>
                  <a:srgbClr val="333333"/>
                </a:solidFill>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15" name="Google Shape;115;p50"/>
          <p:cNvSpPr txBox="1">
            <a:spLocks noGrp="1"/>
          </p:cNvSpPr>
          <p:nvPr>
            <p:ph type="title" idx="2"/>
          </p:nvPr>
        </p:nvSpPr>
        <p:spPr>
          <a:xfrm>
            <a:off x="3938175" y="1159375"/>
            <a:ext cx="109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Font typeface="Montserrat"/>
              <a:buNone/>
              <a:defRPr sz="1400" b="1">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16" name="Google Shape;116;p50"/>
          <p:cNvSpPr txBox="1">
            <a:spLocks noGrp="1"/>
          </p:cNvSpPr>
          <p:nvPr>
            <p:ph type="title" idx="3"/>
          </p:nvPr>
        </p:nvSpPr>
        <p:spPr>
          <a:xfrm>
            <a:off x="6877450" y="1159388"/>
            <a:ext cx="91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rgbClr val="333333"/>
              </a:buClr>
              <a:buSzPts val="1400"/>
              <a:buFont typeface="Montserrat"/>
              <a:buNone/>
              <a:defRPr sz="1400" b="1">
                <a:solidFill>
                  <a:srgbClr val="333333"/>
                </a:solidFill>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17" name="Google Shape;117;p50"/>
          <p:cNvSpPr txBox="1">
            <a:spLocks noGrp="1"/>
          </p:cNvSpPr>
          <p:nvPr>
            <p:ph type="title" idx="4"/>
          </p:nvPr>
        </p:nvSpPr>
        <p:spPr>
          <a:xfrm>
            <a:off x="532575" y="2150850"/>
            <a:ext cx="2397900" cy="2112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8" name="Google Shape;118;p50"/>
          <p:cNvSpPr txBox="1">
            <a:spLocks noGrp="1"/>
          </p:cNvSpPr>
          <p:nvPr>
            <p:ph type="title" idx="5"/>
          </p:nvPr>
        </p:nvSpPr>
        <p:spPr>
          <a:xfrm>
            <a:off x="6130475" y="2159925"/>
            <a:ext cx="2397900" cy="2112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9" name="Google Shape;119;p50"/>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 name="Google Shape;120;p50"/>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121" name="Google Shape;121;p50"/>
          <p:cNvPicPr preferRelativeResize="0"/>
          <p:nvPr/>
        </p:nvPicPr>
        <p:blipFill rotWithShape="1">
          <a:blip r:embed="rId3">
            <a:alphaModFix/>
          </a:blip>
          <a:srcRect/>
          <a:stretch/>
        </p:blipFill>
        <p:spPr>
          <a:xfrm>
            <a:off x="8078975" y="4699100"/>
            <a:ext cx="558475" cy="300725"/>
          </a:xfrm>
          <a:prstGeom prst="rect">
            <a:avLst/>
          </a:prstGeom>
          <a:noFill/>
          <a:ln>
            <a:noFill/>
          </a:ln>
        </p:spPr>
      </p:pic>
      <p:sp>
        <p:nvSpPr>
          <p:cNvPr id="122" name="Google Shape;122;p50"/>
          <p:cNvSpPr txBox="1"/>
          <p:nvPr/>
        </p:nvSpPr>
        <p:spPr>
          <a:xfrm>
            <a:off x="3331525" y="2150250"/>
            <a:ext cx="2397900" cy="2121600"/>
          </a:xfrm>
          <a:prstGeom prst="rect">
            <a:avLst/>
          </a:prstGeom>
          <a:solidFill>
            <a:srgbClr val="F1C23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23" name="Google Shape;123;p50"/>
          <p:cNvSpPr txBox="1">
            <a:spLocks noGrp="1"/>
          </p:cNvSpPr>
          <p:nvPr>
            <p:ph type="title" idx="6"/>
          </p:nvPr>
        </p:nvSpPr>
        <p:spPr>
          <a:xfrm>
            <a:off x="3331525" y="2159925"/>
            <a:ext cx="2397900" cy="2121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124" name="Google Shape;124;p50"/>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83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Última clase">
  <p:cSld name="BLANK_1_1_1">
    <p:spTree>
      <p:nvGrpSpPr>
        <p:cNvPr id="1" name="Shape 125"/>
        <p:cNvGrpSpPr/>
        <p:nvPr/>
      </p:nvGrpSpPr>
      <p:grpSpPr>
        <a:xfrm>
          <a:off x="0" y="0"/>
          <a:ext cx="0" cy="0"/>
          <a:chOff x="0" y="0"/>
          <a:chExt cx="0" cy="0"/>
        </a:xfrm>
      </p:grpSpPr>
      <p:sp>
        <p:nvSpPr>
          <p:cNvPr id="126" name="Google Shape;126;p51"/>
          <p:cNvSpPr/>
          <p:nvPr/>
        </p:nvSpPr>
        <p:spPr>
          <a:xfrm>
            <a:off x="212425" y="1172325"/>
            <a:ext cx="4818000" cy="436800"/>
          </a:xfrm>
          <a:prstGeom prst="chevron">
            <a:avLst>
              <a:gd name="adj" fmla="val 45084"/>
            </a:avLst>
          </a:prstGeom>
          <a:solidFill>
            <a:srgbClr val="768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9D9D9"/>
              </a:solidFill>
              <a:latin typeface="Arial"/>
              <a:ea typeface="Arial"/>
              <a:cs typeface="Arial"/>
              <a:sym typeface="Arial"/>
            </a:endParaRPr>
          </a:p>
        </p:txBody>
      </p:sp>
      <p:sp>
        <p:nvSpPr>
          <p:cNvPr id="127" name="Google Shape;127;p51"/>
          <p:cNvSpPr/>
          <p:nvPr/>
        </p:nvSpPr>
        <p:spPr>
          <a:xfrm>
            <a:off x="3907500" y="792225"/>
            <a:ext cx="1176600" cy="1164600"/>
          </a:xfrm>
          <a:prstGeom prst="ellipse">
            <a:avLst/>
          </a:prstGeom>
          <a:solidFill>
            <a:srgbClr val="F1C2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51"/>
          <p:cNvSpPr/>
          <p:nvPr/>
        </p:nvSpPr>
        <p:spPr>
          <a:xfrm>
            <a:off x="1139350" y="792225"/>
            <a:ext cx="1176600" cy="1164600"/>
          </a:xfrm>
          <a:prstGeom prst="ellipse">
            <a:avLst/>
          </a:prstGeom>
          <a:solidFill>
            <a:srgbClr val="F9F9F9"/>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51"/>
          <p:cNvSpPr txBox="1"/>
          <p:nvPr/>
        </p:nvSpPr>
        <p:spPr>
          <a:xfrm>
            <a:off x="528700" y="2150250"/>
            <a:ext cx="2397900" cy="2131200"/>
          </a:xfrm>
          <a:prstGeom prst="rect">
            <a:avLst/>
          </a:prstGeom>
          <a:solidFill>
            <a:srgbClr val="D9D9D9"/>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30" name="Google Shape;130;p51"/>
          <p:cNvSpPr txBox="1">
            <a:spLocks noGrp="1"/>
          </p:cNvSpPr>
          <p:nvPr>
            <p:ph type="title"/>
          </p:nvPr>
        </p:nvSpPr>
        <p:spPr>
          <a:xfrm>
            <a:off x="1271800" y="1159375"/>
            <a:ext cx="91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rgbClr val="333333"/>
              </a:buClr>
              <a:buSzPts val="1400"/>
              <a:buFont typeface="Montserrat"/>
              <a:buNone/>
              <a:defRPr sz="1400" b="1">
                <a:solidFill>
                  <a:srgbClr val="333333"/>
                </a:solidFill>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31" name="Google Shape;131;p51"/>
          <p:cNvSpPr txBox="1">
            <a:spLocks noGrp="1"/>
          </p:cNvSpPr>
          <p:nvPr>
            <p:ph type="title" idx="2"/>
          </p:nvPr>
        </p:nvSpPr>
        <p:spPr>
          <a:xfrm>
            <a:off x="3938175" y="1159375"/>
            <a:ext cx="109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Font typeface="Montserrat"/>
              <a:buNone/>
              <a:defRPr sz="1400" b="1">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32" name="Google Shape;132;p51"/>
          <p:cNvSpPr txBox="1">
            <a:spLocks noGrp="1"/>
          </p:cNvSpPr>
          <p:nvPr>
            <p:ph type="title" idx="3"/>
          </p:nvPr>
        </p:nvSpPr>
        <p:spPr>
          <a:xfrm>
            <a:off x="532575" y="2150850"/>
            <a:ext cx="2397900" cy="2112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3" name="Google Shape;133;p51"/>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4" name="Google Shape;134;p51"/>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135" name="Google Shape;135;p51"/>
          <p:cNvPicPr preferRelativeResize="0"/>
          <p:nvPr/>
        </p:nvPicPr>
        <p:blipFill rotWithShape="1">
          <a:blip r:embed="rId3">
            <a:alphaModFix/>
          </a:blip>
          <a:srcRect/>
          <a:stretch/>
        </p:blipFill>
        <p:spPr>
          <a:xfrm>
            <a:off x="8078975" y="4699100"/>
            <a:ext cx="558475" cy="300725"/>
          </a:xfrm>
          <a:prstGeom prst="rect">
            <a:avLst/>
          </a:prstGeom>
          <a:noFill/>
          <a:ln>
            <a:noFill/>
          </a:ln>
        </p:spPr>
      </p:pic>
      <p:sp>
        <p:nvSpPr>
          <p:cNvPr id="136" name="Google Shape;136;p51"/>
          <p:cNvSpPr txBox="1"/>
          <p:nvPr/>
        </p:nvSpPr>
        <p:spPr>
          <a:xfrm>
            <a:off x="3331525" y="2150250"/>
            <a:ext cx="2397900" cy="2121600"/>
          </a:xfrm>
          <a:prstGeom prst="rect">
            <a:avLst/>
          </a:prstGeom>
          <a:solidFill>
            <a:srgbClr val="F1C23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37" name="Google Shape;137;p51"/>
          <p:cNvSpPr txBox="1">
            <a:spLocks noGrp="1"/>
          </p:cNvSpPr>
          <p:nvPr>
            <p:ph type="title" idx="4"/>
          </p:nvPr>
        </p:nvSpPr>
        <p:spPr>
          <a:xfrm>
            <a:off x="3331525" y="2159925"/>
            <a:ext cx="2397900" cy="2121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138" name="Google Shape;138;p51"/>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83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con título y subtítulo" type="title">
  <p:cSld name="TITLE">
    <p:spTree>
      <p:nvGrpSpPr>
        <p:cNvPr id="1" name="Shape 17"/>
        <p:cNvGrpSpPr/>
        <p:nvPr/>
      </p:nvGrpSpPr>
      <p:grpSpPr>
        <a:xfrm>
          <a:off x="0" y="0"/>
          <a:ext cx="0" cy="0"/>
          <a:chOff x="0" y="0"/>
          <a:chExt cx="0" cy="0"/>
        </a:xfrm>
      </p:grpSpPr>
      <p:sp>
        <p:nvSpPr>
          <p:cNvPr id="18" name="Google Shape;18;p39"/>
          <p:cNvSpPr/>
          <p:nvPr/>
        </p:nvSpPr>
        <p:spPr>
          <a:xfrm>
            <a:off x="-13650" y="4328925"/>
            <a:ext cx="9171300" cy="8559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9"/>
          <p:cNvSpPr txBox="1">
            <a:spLocks noGrp="1"/>
          </p:cNvSpPr>
          <p:nvPr>
            <p:ph type="ctrTitle"/>
          </p:nvPr>
        </p:nvSpPr>
        <p:spPr>
          <a:xfrm>
            <a:off x="311700" y="1226800"/>
            <a:ext cx="8520600" cy="1570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rgbClr val="333333"/>
              </a:buClr>
              <a:buSzPts val="4900"/>
              <a:buFont typeface="Montserrat"/>
              <a:buNone/>
              <a:defRPr sz="4900" b="1">
                <a:solidFill>
                  <a:srgbClr val="333333"/>
                </a:solidFill>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0" name="Google Shape;20;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500"/>
              <a:buFont typeface="Montserrat Medium"/>
              <a:buNone/>
              <a:defRPr sz="2500">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21" name="Google Shape;21;p39"/>
          <p:cNvPicPr preferRelativeResize="0"/>
          <p:nvPr/>
        </p:nvPicPr>
        <p:blipFill rotWithShape="1">
          <a:blip r:embed="rId2">
            <a:alphaModFix/>
          </a:blip>
          <a:srcRect/>
          <a:stretch/>
        </p:blipFill>
        <p:spPr>
          <a:xfrm>
            <a:off x="7910675" y="4073939"/>
            <a:ext cx="1365875" cy="1365875"/>
          </a:xfrm>
          <a:prstGeom prst="rect">
            <a:avLst/>
          </a:prstGeom>
          <a:noFill/>
          <a:ln>
            <a:noFill/>
          </a:ln>
        </p:spPr>
      </p:pic>
      <p:sp>
        <p:nvSpPr>
          <p:cNvPr id="22" name="Google Shape;22;p39"/>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 name="Google Shape;23;p39"/>
          <p:cNvPicPr preferRelativeResize="0"/>
          <p:nvPr/>
        </p:nvPicPr>
        <p:blipFill rotWithShape="1">
          <a:blip r:embed="rId3">
            <a:alphaModFix/>
          </a:blip>
          <a:srcRect/>
          <a:stretch/>
        </p:blipFill>
        <p:spPr>
          <a:xfrm>
            <a:off x="8155184" y="33947"/>
            <a:ext cx="876879" cy="399275"/>
          </a:xfrm>
          <a:prstGeom prst="rect">
            <a:avLst/>
          </a:prstGeom>
          <a:noFill/>
          <a:ln>
            <a:noFill/>
          </a:ln>
        </p:spPr>
      </p:pic>
      <p:pic>
        <p:nvPicPr>
          <p:cNvPr id="24" name="Google Shape;24;p39"/>
          <p:cNvPicPr preferRelativeResize="0"/>
          <p:nvPr/>
        </p:nvPicPr>
        <p:blipFill rotWithShape="1">
          <a:blip r:embed="rId4">
            <a:alphaModFix/>
          </a:blip>
          <a:srcRect/>
          <a:stretch/>
        </p:blipFill>
        <p:spPr>
          <a:xfrm>
            <a:off x="0" y="4264238"/>
            <a:ext cx="1163080" cy="792599"/>
          </a:xfrm>
          <a:prstGeom prst="rect">
            <a:avLst/>
          </a:prstGeom>
          <a:noFill/>
          <a:ln>
            <a:noFill/>
          </a:ln>
        </p:spPr>
      </p:pic>
    </p:spTree>
  </p:cSld>
  <p:clrMapOvr>
    <a:masterClrMapping/>
  </p:clrMapOvr>
  <p:extLst>
    <p:ext uri="{DCECCB84-F9BA-43D5-87BE-67443E8EF086}">
      <p15:sldGuideLst xmlns:p15="http://schemas.microsoft.com/office/powerpoint/2012/main">
        <p15:guide id="1" pos="5413">
          <p15:clr>
            <a:srgbClr val="FA7B17"/>
          </p15:clr>
        </p15:guide>
        <p15:guide id="2" pos="347">
          <p15:clr>
            <a:srgbClr val="FA7B17"/>
          </p15:clr>
        </p15:guide>
        <p15:guide id="3" orient="horz" pos="2778">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cepto destacado y explicación">
  <p:cSld name="TITLE_1">
    <p:spTree>
      <p:nvGrpSpPr>
        <p:cNvPr id="1" name="Shape 25"/>
        <p:cNvGrpSpPr/>
        <p:nvPr/>
      </p:nvGrpSpPr>
      <p:grpSpPr>
        <a:xfrm>
          <a:off x="0" y="0"/>
          <a:ext cx="0" cy="0"/>
          <a:chOff x="0" y="0"/>
          <a:chExt cx="0" cy="0"/>
        </a:xfrm>
      </p:grpSpPr>
      <p:sp>
        <p:nvSpPr>
          <p:cNvPr id="26" name="Google Shape;26;p41"/>
          <p:cNvSpPr/>
          <p:nvPr/>
        </p:nvSpPr>
        <p:spPr>
          <a:xfrm>
            <a:off x="-27250" y="-18175"/>
            <a:ext cx="9171300" cy="51618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41"/>
          <p:cNvSpPr txBox="1">
            <a:spLocks noGrp="1"/>
          </p:cNvSpPr>
          <p:nvPr>
            <p:ph type="ctrTitle"/>
          </p:nvPr>
        </p:nvSpPr>
        <p:spPr>
          <a:xfrm>
            <a:off x="550375" y="7600"/>
            <a:ext cx="8043300" cy="15705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lt1"/>
              </a:buClr>
              <a:buSzPts val="4000"/>
              <a:buFont typeface="Montserrat"/>
              <a:buNone/>
              <a:defRPr sz="4000" b="1">
                <a:solidFill>
                  <a:schemeClr val="lt1"/>
                </a:solidFill>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8" name="Google Shape;28;p41"/>
          <p:cNvSpPr txBox="1">
            <a:spLocks noGrp="1"/>
          </p:cNvSpPr>
          <p:nvPr>
            <p:ph type="subTitle" idx="1"/>
          </p:nvPr>
        </p:nvSpPr>
        <p:spPr>
          <a:xfrm>
            <a:off x="550375" y="1614925"/>
            <a:ext cx="8043300" cy="264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700"/>
              <a:buFont typeface="Montserrat Medium"/>
              <a:buNone/>
              <a:defRPr sz="1700">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29" name="Google Shape;29;p41"/>
          <p:cNvPicPr preferRelativeResize="0"/>
          <p:nvPr/>
        </p:nvPicPr>
        <p:blipFill rotWithShape="1">
          <a:blip r:embed="rId2">
            <a:alphaModFix/>
          </a:blip>
          <a:srcRect/>
          <a:stretch/>
        </p:blipFill>
        <p:spPr>
          <a:xfrm>
            <a:off x="7910675" y="4073939"/>
            <a:ext cx="1365875" cy="1365875"/>
          </a:xfrm>
          <a:prstGeom prst="rect">
            <a:avLst/>
          </a:prstGeom>
          <a:noFill/>
          <a:ln>
            <a:noFill/>
          </a:ln>
        </p:spPr>
      </p:pic>
      <p:pic>
        <p:nvPicPr>
          <p:cNvPr id="30" name="Google Shape;30;p41"/>
          <p:cNvPicPr preferRelativeResize="0"/>
          <p:nvPr/>
        </p:nvPicPr>
        <p:blipFill rotWithShape="1">
          <a:blip r:embed="rId3">
            <a:alphaModFix/>
          </a:blip>
          <a:srcRect/>
          <a:stretch/>
        </p:blipFill>
        <p:spPr>
          <a:xfrm>
            <a:off x="8155184" y="33947"/>
            <a:ext cx="876879" cy="399275"/>
          </a:xfrm>
          <a:prstGeom prst="rect">
            <a:avLst/>
          </a:prstGeom>
          <a:noFill/>
          <a:ln>
            <a:noFill/>
          </a:ln>
        </p:spPr>
      </p:pic>
      <p:pic>
        <p:nvPicPr>
          <p:cNvPr id="31" name="Google Shape;31;p41"/>
          <p:cNvPicPr preferRelativeResize="0"/>
          <p:nvPr/>
        </p:nvPicPr>
        <p:blipFill rotWithShape="1">
          <a:blip r:embed="rId4">
            <a:alphaModFix/>
          </a:blip>
          <a:srcRect/>
          <a:stretch/>
        </p:blipFill>
        <p:spPr>
          <a:xfrm>
            <a:off x="0" y="4264238"/>
            <a:ext cx="1163080" cy="792599"/>
          </a:xfrm>
          <a:prstGeom prst="rect">
            <a:avLst/>
          </a:prstGeom>
          <a:noFill/>
          <a:ln>
            <a:noFill/>
          </a:ln>
        </p:spPr>
      </p:pic>
    </p:spTree>
  </p:cSld>
  <p:clrMapOvr>
    <a:masterClrMapping/>
  </p:clrMapOvr>
  <p:extLst>
    <p:ext uri="{DCECCB84-F9BA-43D5-87BE-67443E8EF086}">
      <p15:sldGuideLst xmlns:p15="http://schemas.microsoft.com/office/powerpoint/2012/main">
        <p15:guide id="1" pos="5413">
          <p15:clr>
            <a:srgbClr val="FA7B17"/>
          </p15:clr>
        </p15:guide>
        <p15:guide id="2" pos="347">
          <p15:clr>
            <a:srgbClr val="FA7B17"/>
          </p15:clr>
        </p15:guide>
        <p15:guide id="3" orient="horz" pos="2778">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2"/>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700"/>
              <a:buFont typeface="Montserrat Medium"/>
              <a:buNone/>
              <a:defRPr sz="2700">
                <a:latin typeface="Montserrat Medium"/>
                <a:ea typeface="Montserrat Medium"/>
                <a:cs typeface="Montserrat Medium"/>
                <a:sym typeface="Montserrat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4" name="Google Shape;34;p42"/>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Font typeface="Montserrat"/>
              <a:buChar char="●"/>
              <a:defRPr>
                <a:latin typeface="Montserrat"/>
                <a:ea typeface="Montserrat"/>
                <a:cs typeface="Montserrat"/>
                <a:sym typeface="Montserrat"/>
              </a:defRPr>
            </a:lvl1pPr>
            <a:lvl2pPr marL="914400" lvl="1"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2pPr>
            <a:lvl3pPr marL="1371600" lvl="2"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3pPr>
            <a:lvl4pPr marL="1828800" lvl="3"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4pPr>
            <a:lvl5pPr marL="2286000" lvl="4"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5pPr>
            <a:lvl6pPr marL="2743200" lvl="5"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6pPr>
            <a:lvl7pPr marL="3200400" lvl="6"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7pPr>
            <a:lvl8pPr marL="3657600" lvl="7"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8pPr>
            <a:lvl9pPr marL="4114800" lvl="8"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9pPr>
          </a:lstStyle>
          <a:p>
            <a:endParaRPr/>
          </a:p>
        </p:txBody>
      </p:sp>
      <p:pic>
        <p:nvPicPr>
          <p:cNvPr id="35" name="Google Shape;35;p42"/>
          <p:cNvPicPr preferRelativeResize="0"/>
          <p:nvPr/>
        </p:nvPicPr>
        <p:blipFill rotWithShape="1">
          <a:blip r:embed="rId2">
            <a:alphaModFix/>
          </a:blip>
          <a:srcRect/>
          <a:stretch/>
        </p:blipFill>
        <p:spPr>
          <a:xfrm>
            <a:off x="8078975" y="4699100"/>
            <a:ext cx="558475" cy="300725"/>
          </a:xfrm>
          <a:prstGeom prst="rect">
            <a:avLst/>
          </a:prstGeom>
          <a:noFill/>
          <a:ln>
            <a:noFill/>
          </a:ln>
        </p:spPr>
      </p:pic>
      <p:sp>
        <p:nvSpPr>
          <p:cNvPr id="36" name="Google Shape;36;p42"/>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 name="Google Shape;37;p42"/>
          <p:cNvPicPr preferRelativeResize="0"/>
          <p:nvPr/>
        </p:nvPicPr>
        <p:blipFill rotWithShape="1">
          <a:blip r:embed="rId3">
            <a:alphaModFix/>
          </a:blip>
          <a:srcRect/>
          <a:stretch/>
        </p:blipFill>
        <p:spPr>
          <a:xfrm>
            <a:off x="8155184" y="33947"/>
            <a:ext cx="876879" cy="399275"/>
          </a:xfrm>
          <a:prstGeom prst="rect">
            <a:avLst/>
          </a:prstGeom>
          <a:noFill/>
          <a:ln>
            <a:noFill/>
          </a:ln>
        </p:spPr>
      </p:pic>
      <p:pic>
        <p:nvPicPr>
          <p:cNvPr id="38" name="Google Shape;38;p42"/>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72">
          <p15:clr>
            <a:srgbClr val="FA7B17"/>
          </p15:clr>
        </p15:guide>
        <p15:guide id="2" pos="5488">
          <p15:clr>
            <a:srgbClr val="FA7B17"/>
          </p15:clr>
        </p15:guide>
        <p15:guide id="3" orient="horz" pos="2960">
          <p15:clr>
            <a:srgbClr val="FA7B17"/>
          </p15:clr>
        </p15:guide>
        <p15:guide id="4" orient="horz" pos="3149">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43"/>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3"/>
          <p:cNvSpPr txBox="1">
            <a:spLocks noGrp="1"/>
          </p:cNvSpPr>
          <p:nvPr>
            <p:ph type="title"/>
          </p:nvPr>
        </p:nvSpPr>
        <p:spPr>
          <a:xfrm>
            <a:off x="311700" y="5974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Font typeface="Montserrat Medium"/>
              <a:buNone/>
              <a:defRPr>
                <a:latin typeface="Montserrat Medium"/>
                <a:ea typeface="Montserrat Medium"/>
                <a:cs typeface="Montserrat Medium"/>
                <a:sym typeface="Montserrat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2" name="Google Shape;42;p4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Font typeface="Montserrat"/>
              <a:buChar char="●"/>
              <a:defRPr sz="1400">
                <a:latin typeface="Montserrat"/>
                <a:ea typeface="Montserrat"/>
                <a:cs typeface="Montserrat"/>
                <a:sym typeface="Montserrat"/>
              </a:defRPr>
            </a:lvl1pPr>
            <a:lvl2pPr marL="914400" lvl="1"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2pPr>
            <a:lvl3pPr marL="1371600" lvl="2"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3pPr>
            <a:lvl4pPr marL="1828800" lvl="3"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4pPr>
            <a:lvl5pPr marL="2286000" lvl="4"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5pPr>
            <a:lvl6pPr marL="2743200" lvl="5"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6pPr>
            <a:lvl7pPr marL="3200400" lvl="6"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7pPr>
            <a:lvl8pPr marL="3657600" lvl="7"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8pPr>
            <a:lvl9pPr marL="4114800" lvl="8"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9pPr>
          </a:lstStyle>
          <a:p>
            <a:endParaRPr/>
          </a:p>
        </p:txBody>
      </p:sp>
      <p:sp>
        <p:nvSpPr>
          <p:cNvPr id="43" name="Google Shape;43;p4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Font typeface="Montserrat"/>
              <a:buChar char="●"/>
              <a:defRPr sz="1400">
                <a:latin typeface="Montserrat"/>
                <a:ea typeface="Montserrat"/>
                <a:cs typeface="Montserrat"/>
                <a:sym typeface="Montserrat"/>
              </a:defRPr>
            </a:lvl1pPr>
            <a:lvl2pPr marL="914400" lvl="1"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2pPr>
            <a:lvl3pPr marL="1371600" lvl="2"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3pPr>
            <a:lvl4pPr marL="1828800" lvl="3"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4pPr>
            <a:lvl5pPr marL="2286000" lvl="4"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5pPr>
            <a:lvl6pPr marL="2743200" lvl="5"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6pPr>
            <a:lvl7pPr marL="3200400" lvl="6"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7pPr>
            <a:lvl8pPr marL="3657600" lvl="7"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8pPr>
            <a:lvl9pPr marL="4114800" lvl="8"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9pPr>
          </a:lstStyle>
          <a:p>
            <a:endParaRPr/>
          </a:p>
        </p:txBody>
      </p:sp>
      <p:pic>
        <p:nvPicPr>
          <p:cNvPr id="44" name="Google Shape;44;p43"/>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45" name="Google Shape;45;p43"/>
          <p:cNvPicPr preferRelativeResize="0"/>
          <p:nvPr/>
        </p:nvPicPr>
        <p:blipFill rotWithShape="1">
          <a:blip r:embed="rId3">
            <a:alphaModFix/>
          </a:blip>
          <a:srcRect/>
          <a:stretch/>
        </p:blipFill>
        <p:spPr>
          <a:xfrm>
            <a:off x="8078975" y="4699100"/>
            <a:ext cx="558475" cy="300725"/>
          </a:xfrm>
          <a:prstGeom prst="rect">
            <a:avLst/>
          </a:prstGeom>
          <a:noFill/>
          <a:ln>
            <a:noFill/>
          </a:ln>
        </p:spPr>
      </p:pic>
      <p:pic>
        <p:nvPicPr>
          <p:cNvPr id="46" name="Google Shape;46;p43"/>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sp>
        <p:nvSpPr>
          <p:cNvPr id="53" name="Google Shape;53;p45"/>
          <p:cNvSpPr/>
          <p:nvPr/>
        </p:nvSpPr>
        <p:spPr>
          <a:xfrm>
            <a:off x="-27250" y="-18175"/>
            <a:ext cx="9171300" cy="51618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45"/>
          <p:cNvSpPr txBox="1">
            <a:spLocks noGrp="1"/>
          </p:cNvSpPr>
          <p:nvPr>
            <p:ph type="title"/>
          </p:nvPr>
        </p:nvSpPr>
        <p:spPr>
          <a:xfrm>
            <a:off x="490250" y="450150"/>
            <a:ext cx="8061000" cy="3762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rgbClr val="414141"/>
              </a:buClr>
              <a:buSzPts val="4000"/>
              <a:buFont typeface="Montserrat"/>
              <a:buNone/>
              <a:defRPr sz="4000" b="1">
                <a:solidFill>
                  <a:srgbClr val="414141"/>
                </a:solidFill>
                <a:latin typeface="Montserrat"/>
                <a:ea typeface="Montserrat"/>
                <a:cs typeface="Montserrat"/>
                <a:sym typeface="Montserrat"/>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55" name="Google Shape;55;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pic>
        <p:nvPicPr>
          <p:cNvPr id="56" name="Google Shape;56;p45"/>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57" name="Google Shape;57;p45"/>
          <p:cNvPicPr preferRelativeResize="0"/>
          <p:nvPr/>
        </p:nvPicPr>
        <p:blipFill rotWithShape="1">
          <a:blip r:embed="rId3">
            <a:alphaModFix/>
          </a:blip>
          <a:srcRect/>
          <a:stretch/>
        </p:blipFill>
        <p:spPr>
          <a:xfrm>
            <a:off x="7910675" y="4073939"/>
            <a:ext cx="1365875" cy="1365875"/>
          </a:xfrm>
          <a:prstGeom prst="rect">
            <a:avLst/>
          </a:prstGeom>
          <a:noFill/>
          <a:ln>
            <a:noFill/>
          </a:ln>
        </p:spPr>
      </p:pic>
      <p:pic>
        <p:nvPicPr>
          <p:cNvPr id="58" name="Google Shape;58;p45"/>
          <p:cNvPicPr preferRelativeResize="0"/>
          <p:nvPr/>
        </p:nvPicPr>
        <p:blipFill rotWithShape="1">
          <a:blip r:embed="rId4">
            <a:alphaModFix/>
          </a:blip>
          <a:srcRect/>
          <a:stretch/>
        </p:blipFill>
        <p:spPr>
          <a:xfrm>
            <a:off x="0" y="4264238"/>
            <a:ext cx="1163080" cy="79259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portante o recordatorio" type="blank">
  <p:cSld name="BLANK">
    <p:spTree>
      <p:nvGrpSpPr>
        <p:cNvPr id="1" name="Shape 59"/>
        <p:cNvGrpSpPr/>
        <p:nvPr/>
      </p:nvGrpSpPr>
      <p:grpSpPr>
        <a:xfrm>
          <a:off x="0" y="0"/>
          <a:ext cx="0" cy="0"/>
          <a:chOff x="0" y="0"/>
          <a:chExt cx="0" cy="0"/>
        </a:xfrm>
      </p:grpSpPr>
      <p:sp>
        <p:nvSpPr>
          <p:cNvPr id="60" name="Google Shape;60;p46"/>
          <p:cNvSpPr/>
          <p:nvPr/>
        </p:nvSpPr>
        <p:spPr>
          <a:xfrm>
            <a:off x="-13650" y="-5775"/>
            <a:ext cx="9171300" cy="8559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 name="Google Shape;61;p46"/>
          <p:cNvPicPr preferRelativeResize="0"/>
          <p:nvPr/>
        </p:nvPicPr>
        <p:blipFill rotWithShape="1">
          <a:blip r:embed="rId2">
            <a:alphaModFix/>
          </a:blip>
          <a:srcRect/>
          <a:stretch/>
        </p:blipFill>
        <p:spPr>
          <a:xfrm>
            <a:off x="7910675" y="-260761"/>
            <a:ext cx="1365875" cy="1365875"/>
          </a:xfrm>
          <a:prstGeom prst="rect">
            <a:avLst/>
          </a:prstGeom>
          <a:noFill/>
          <a:ln>
            <a:noFill/>
          </a:ln>
        </p:spPr>
      </p:pic>
      <p:pic>
        <p:nvPicPr>
          <p:cNvPr id="62" name="Google Shape;62;p46"/>
          <p:cNvPicPr preferRelativeResize="0"/>
          <p:nvPr/>
        </p:nvPicPr>
        <p:blipFill rotWithShape="1">
          <a:blip r:embed="rId3">
            <a:alphaModFix/>
          </a:blip>
          <a:srcRect/>
          <a:stretch/>
        </p:blipFill>
        <p:spPr>
          <a:xfrm>
            <a:off x="0" y="5738"/>
            <a:ext cx="1163080" cy="792599"/>
          </a:xfrm>
          <a:prstGeom prst="rect">
            <a:avLst/>
          </a:prstGeom>
          <a:noFill/>
          <a:ln>
            <a:noFill/>
          </a:ln>
        </p:spPr>
      </p:pic>
      <p:pic>
        <p:nvPicPr>
          <p:cNvPr id="63" name="Google Shape;63;p46"/>
          <p:cNvPicPr preferRelativeResize="0"/>
          <p:nvPr/>
        </p:nvPicPr>
        <p:blipFill rotWithShape="1">
          <a:blip r:embed="rId4">
            <a:alphaModFix/>
          </a:blip>
          <a:srcRect/>
          <a:stretch/>
        </p:blipFill>
        <p:spPr>
          <a:xfrm>
            <a:off x="4026135" y="164938"/>
            <a:ext cx="1091725" cy="497100"/>
          </a:xfrm>
          <a:prstGeom prst="rect">
            <a:avLst/>
          </a:prstGeom>
          <a:noFill/>
          <a:ln>
            <a:noFill/>
          </a:ln>
        </p:spPr>
      </p:pic>
      <p:sp>
        <p:nvSpPr>
          <p:cNvPr id="64" name="Google Shape;64;p46"/>
          <p:cNvSpPr txBox="1">
            <a:spLocks noGrp="1"/>
          </p:cNvSpPr>
          <p:nvPr>
            <p:ph type="title"/>
          </p:nvPr>
        </p:nvSpPr>
        <p:spPr>
          <a:xfrm>
            <a:off x="490250" y="1135950"/>
            <a:ext cx="8097300" cy="3623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rgbClr val="333333"/>
              </a:buClr>
              <a:buSzPts val="3700"/>
              <a:buFont typeface="Montserrat"/>
              <a:buNone/>
              <a:defRPr sz="3700" b="1">
                <a:solidFill>
                  <a:srgbClr val="333333"/>
                </a:solidFill>
                <a:latin typeface="Montserrat"/>
                <a:ea typeface="Montserrat"/>
                <a:cs typeface="Montserrat"/>
                <a:sym typeface="Montserrat"/>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itas">
  <p:cSld name="CAPTION_ONLY">
    <p:spTree>
      <p:nvGrpSpPr>
        <p:cNvPr id="1" name="Shape 65"/>
        <p:cNvGrpSpPr/>
        <p:nvPr/>
      </p:nvGrpSpPr>
      <p:grpSpPr>
        <a:xfrm>
          <a:off x="0" y="0"/>
          <a:ext cx="0" cy="0"/>
          <a:chOff x="0" y="0"/>
          <a:chExt cx="0" cy="0"/>
        </a:xfrm>
      </p:grpSpPr>
      <p:sp>
        <p:nvSpPr>
          <p:cNvPr id="66" name="Google Shape;66;p48"/>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48"/>
          <p:cNvSpPr txBox="1">
            <a:spLocks noGrp="1"/>
          </p:cNvSpPr>
          <p:nvPr>
            <p:ph type="body" idx="1"/>
          </p:nvPr>
        </p:nvSpPr>
        <p:spPr>
          <a:xfrm>
            <a:off x="433800" y="1715975"/>
            <a:ext cx="8203800" cy="14820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2000"/>
              <a:buFont typeface="Montserrat"/>
              <a:buNone/>
              <a:defRPr sz="2000" i="1">
                <a:latin typeface="Montserrat"/>
                <a:ea typeface="Montserrat"/>
                <a:cs typeface="Montserrat"/>
                <a:sym typeface="Montserrat"/>
              </a:defRPr>
            </a:lvl1pPr>
          </a:lstStyle>
          <a:p>
            <a:endParaRPr/>
          </a:p>
        </p:txBody>
      </p:sp>
      <p:pic>
        <p:nvPicPr>
          <p:cNvPr id="68" name="Google Shape;68;p48"/>
          <p:cNvPicPr preferRelativeResize="0"/>
          <p:nvPr/>
        </p:nvPicPr>
        <p:blipFill rotWithShape="1">
          <a:blip r:embed="rId2">
            <a:alphaModFix/>
          </a:blip>
          <a:srcRect/>
          <a:stretch/>
        </p:blipFill>
        <p:spPr>
          <a:xfrm>
            <a:off x="127225" y="906000"/>
            <a:ext cx="1429649" cy="936662"/>
          </a:xfrm>
          <a:prstGeom prst="rect">
            <a:avLst/>
          </a:prstGeom>
          <a:noFill/>
          <a:ln>
            <a:noFill/>
          </a:ln>
        </p:spPr>
      </p:pic>
      <p:pic>
        <p:nvPicPr>
          <p:cNvPr id="69" name="Google Shape;69;p48"/>
          <p:cNvPicPr preferRelativeResize="0"/>
          <p:nvPr/>
        </p:nvPicPr>
        <p:blipFill rotWithShape="1">
          <a:blip r:embed="rId3">
            <a:alphaModFix/>
          </a:blip>
          <a:srcRect/>
          <a:stretch/>
        </p:blipFill>
        <p:spPr>
          <a:xfrm>
            <a:off x="7632800" y="2758064"/>
            <a:ext cx="1385650" cy="907836"/>
          </a:xfrm>
          <a:prstGeom prst="rect">
            <a:avLst/>
          </a:prstGeom>
          <a:noFill/>
          <a:ln>
            <a:noFill/>
          </a:ln>
        </p:spPr>
      </p:pic>
      <p:sp>
        <p:nvSpPr>
          <p:cNvPr id="70" name="Google Shape;70;p48"/>
          <p:cNvSpPr txBox="1"/>
          <p:nvPr/>
        </p:nvSpPr>
        <p:spPr>
          <a:xfrm>
            <a:off x="432025" y="3792225"/>
            <a:ext cx="84018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1" i="0" u="none" strike="noStrike" cap="none">
                <a:solidFill>
                  <a:schemeClr val="dk1"/>
                </a:solidFill>
                <a:latin typeface="Montserrat"/>
                <a:ea typeface="Montserrat"/>
                <a:cs typeface="Montserrat"/>
                <a:sym typeface="Montserrat"/>
              </a:rPr>
              <a:t>Autor/as/es:</a:t>
            </a:r>
            <a:endParaRPr sz="1400" b="1" i="0" u="none" strike="noStrike" cap="none">
              <a:solidFill>
                <a:schemeClr val="dk1"/>
              </a:solidFill>
              <a:latin typeface="Montserrat"/>
              <a:ea typeface="Montserrat"/>
              <a:cs typeface="Montserrat"/>
              <a:sym typeface="Montserrat"/>
            </a:endParaRPr>
          </a:p>
        </p:txBody>
      </p:sp>
      <p:pic>
        <p:nvPicPr>
          <p:cNvPr id="71" name="Google Shape;71;p48"/>
          <p:cNvPicPr preferRelativeResize="0"/>
          <p:nvPr/>
        </p:nvPicPr>
        <p:blipFill rotWithShape="1">
          <a:blip r:embed="rId4">
            <a:alphaModFix/>
          </a:blip>
          <a:srcRect/>
          <a:stretch/>
        </p:blipFill>
        <p:spPr>
          <a:xfrm>
            <a:off x="8155184" y="33947"/>
            <a:ext cx="876879" cy="399275"/>
          </a:xfrm>
          <a:prstGeom prst="rect">
            <a:avLst/>
          </a:prstGeom>
          <a:noFill/>
          <a:ln>
            <a:noFill/>
          </a:ln>
        </p:spPr>
      </p:pic>
      <p:pic>
        <p:nvPicPr>
          <p:cNvPr id="72" name="Google Shape;72;p48"/>
          <p:cNvPicPr preferRelativeResize="0"/>
          <p:nvPr/>
        </p:nvPicPr>
        <p:blipFill rotWithShape="1">
          <a:blip r:embed="rId5">
            <a:alphaModFix/>
          </a:blip>
          <a:srcRect/>
          <a:stretch/>
        </p:blipFill>
        <p:spPr>
          <a:xfrm>
            <a:off x="8078975" y="4699100"/>
            <a:ext cx="558475" cy="300725"/>
          </a:xfrm>
          <a:prstGeom prst="rect">
            <a:avLst/>
          </a:prstGeom>
          <a:noFill/>
          <a:ln>
            <a:noFill/>
          </a:ln>
        </p:spPr>
      </p:pic>
      <p:sp>
        <p:nvSpPr>
          <p:cNvPr id="73" name="Google Shape;73;p48"/>
          <p:cNvSpPr txBox="1">
            <a:spLocks noGrp="1"/>
          </p:cNvSpPr>
          <p:nvPr>
            <p:ph type="title"/>
          </p:nvPr>
        </p:nvSpPr>
        <p:spPr>
          <a:xfrm>
            <a:off x="1766475" y="3773600"/>
            <a:ext cx="7145100" cy="300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500"/>
              <a:buFont typeface="Montserrat Medium"/>
              <a:buNone/>
              <a:defRPr sz="1500">
                <a:latin typeface="Montserrat Medium"/>
                <a:ea typeface="Montserrat Medium"/>
                <a:cs typeface="Montserrat Medium"/>
                <a:sym typeface="Montserrat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4" name="Google Shape;74;p48"/>
          <p:cNvSpPr txBox="1">
            <a:spLocks noGrp="1"/>
          </p:cNvSpPr>
          <p:nvPr>
            <p:ph type="title" idx="2"/>
          </p:nvPr>
        </p:nvSpPr>
        <p:spPr>
          <a:xfrm>
            <a:off x="432025" y="83275"/>
            <a:ext cx="7145100" cy="3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500"/>
              <a:buFont typeface="Montserrat SemiBold"/>
              <a:buNone/>
              <a:defRPr sz="1500">
                <a:latin typeface="Montserrat SemiBold"/>
                <a:ea typeface="Montserrat SemiBold"/>
                <a:cs typeface="Montserrat SemiBold"/>
                <a:sym typeface="Montserrat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75" name="Google Shape;75;p48"/>
          <p:cNvPicPr preferRelativeResize="0"/>
          <p:nvPr/>
        </p:nvPicPr>
        <p:blipFill rotWithShape="1">
          <a:blip r:embed="rId6">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72">
          <p15:clr>
            <a:srgbClr val="FA7B17"/>
          </p15:clr>
        </p15:guide>
        <p15:guide id="2" pos="5441">
          <p15:clr>
            <a:srgbClr val="FA7B17"/>
          </p15:clr>
        </p15:guide>
        <p15:guide id="3" orient="horz" pos="255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lase 0">
  <p:cSld name="BLANK_1">
    <p:spTree>
      <p:nvGrpSpPr>
        <p:cNvPr id="1" name="Shape 76"/>
        <p:cNvGrpSpPr/>
        <p:nvPr/>
      </p:nvGrpSpPr>
      <p:grpSpPr>
        <a:xfrm>
          <a:off x="0" y="0"/>
          <a:ext cx="0" cy="0"/>
          <a:chOff x="0" y="0"/>
          <a:chExt cx="0" cy="0"/>
        </a:xfrm>
      </p:grpSpPr>
      <p:sp>
        <p:nvSpPr>
          <p:cNvPr id="77" name="Google Shape;77;p40"/>
          <p:cNvSpPr/>
          <p:nvPr/>
        </p:nvSpPr>
        <p:spPr>
          <a:xfrm>
            <a:off x="212425" y="1172325"/>
            <a:ext cx="8636100" cy="436800"/>
          </a:xfrm>
          <a:prstGeom prst="chevron">
            <a:avLst>
              <a:gd name="adj" fmla="val 50000"/>
            </a:avLst>
          </a:prstGeom>
          <a:solidFill>
            <a:srgbClr val="768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9D9D9"/>
              </a:solidFill>
              <a:latin typeface="Arial"/>
              <a:ea typeface="Arial"/>
              <a:cs typeface="Arial"/>
              <a:sym typeface="Arial"/>
            </a:endParaRPr>
          </a:p>
        </p:txBody>
      </p:sp>
      <p:sp>
        <p:nvSpPr>
          <p:cNvPr id="78" name="Google Shape;78;p40"/>
          <p:cNvSpPr/>
          <p:nvPr/>
        </p:nvSpPr>
        <p:spPr>
          <a:xfrm>
            <a:off x="3907500" y="792225"/>
            <a:ext cx="1176600" cy="1164600"/>
          </a:xfrm>
          <a:prstGeom prst="ellipse">
            <a:avLst/>
          </a:prstGeom>
          <a:solidFill>
            <a:srgbClr val="F1C2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40"/>
          <p:cNvSpPr/>
          <p:nvPr/>
        </p:nvSpPr>
        <p:spPr>
          <a:xfrm>
            <a:off x="6745000" y="808425"/>
            <a:ext cx="1176600" cy="1164600"/>
          </a:xfrm>
          <a:prstGeom prst="ellipse">
            <a:avLst/>
          </a:prstGeom>
          <a:solidFill>
            <a:srgbClr val="F9F9F9"/>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0"/>
          <p:cNvSpPr txBox="1"/>
          <p:nvPr/>
        </p:nvSpPr>
        <p:spPr>
          <a:xfrm>
            <a:off x="3331525" y="2150250"/>
            <a:ext cx="2397900" cy="2121600"/>
          </a:xfrm>
          <a:prstGeom prst="rect">
            <a:avLst/>
          </a:prstGeom>
          <a:solidFill>
            <a:srgbClr val="F1C23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81" name="Google Shape;81;p40"/>
          <p:cNvSpPr txBox="1"/>
          <p:nvPr/>
        </p:nvSpPr>
        <p:spPr>
          <a:xfrm>
            <a:off x="6134350" y="2150250"/>
            <a:ext cx="2397900" cy="2121600"/>
          </a:xfrm>
          <a:prstGeom prst="rect">
            <a:avLst/>
          </a:prstGeom>
          <a:solidFill>
            <a:srgbClr val="D9D9D9"/>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82" name="Google Shape;82;p40"/>
          <p:cNvSpPr txBox="1">
            <a:spLocks noGrp="1"/>
          </p:cNvSpPr>
          <p:nvPr>
            <p:ph type="title"/>
          </p:nvPr>
        </p:nvSpPr>
        <p:spPr>
          <a:xfrm>
            <a:off x="3331525" y="2159925"/>
            <a:ext cx="2397900" cy="2121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3" name="Google Shape;83;p40"/>
          <p:cNvSpPr txBox="1">
            <a:spLocks noGrp="1"/>
          </p:cNvSpPr>
          <p:nvPr>
            <p:ph type="title" idx="2"/>
          </p:nvPr>
        </p:nvSpPr>
        <p:spPr>
          <a:xfrm>
            <a:off x="6134350" y="2196275"/>
            <a:ext cx="2397900" cy="2075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4" name="Google Shape;84;p40"/>
          <p:cNvSpPr txBox="1">
            <a:spLocks noGrp="1"/>
          </p:cNvSpPr>
          <p:nvPr>
            <p:ph type="title" idx="3"/>
          </p:nvPr>
        </p:nvSpPr>
        <p:spPr>
          <a:xfrm>
            <a:off x="4039950" y="1164225"/>
            <a:ext cx="91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Font typeface="Montserrat"/>
              <a:buNone/>
              <a:defRPr sz="1400"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5" name="Google Shape;85;p40"/>
          <p:cNvSpPr txBox="1">
            <a:spLocks noGrp="1"/>
          </p:cNvSpPr>
          <p:nvPr>
            <p:ph type="title" idx="4"/>
          </p:nvPr>
        </p:nvSpPr>
        <p:spPr>
          <a:xfrm>
            <a:off x="6877450" y="1164225"/>
            <a:ext cx="91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rgbClr val="333333"/>
              </a:buClr>
              <a:buSzPts val="1400"/>
              <a:buFont typeface="Montserrat"/>
              <a:buNone/>
              <a:defRPr sz="1400" b="1">
                <a:solidFill>
                  <a:srgbClr val="333333"/>
                </a:solidFill>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6" name="Google Shape;86;p40"/>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7" name="Google Shape;87;p40"/>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88" name="Google Shape;88;p40"/>
          <p:cNvPicPr preferRelativeResize="0"/>
          <p:nvPr/>
        </p:nvPicPr>
        <p:blipFill rotWithShape="1">
          <a:blip r:embed="rId3">
            <a:alphaModFix/>
          </a:blip>
          <a:srcRect/>
          <a:stretch/>
        </p:blipFill>
        <p:spPr>
          <a:xfrm>
            <a:off x="8078975" y="4699100"/>
            <a:ext cx="558475" cy="300725"/>
          </a:xfrm>
          <a:prstGeom prst="rect">
            <a:avLst/>
          </a:prstGeom>
          <a:noFill/>
          <a:ln>
            <a:noFill/>
          </a:ln>
        </p:spPr>
      </p:pic>
      <p:pic>
        <p:nvPicPr>
          <p:cNvPr id="89" name="Google Shape;89;p40"/>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832">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linkedin.com/in/ramiroescalanteleiva"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hyperlink" Target="mailto:gonzalo.monicat@bue.edu.ar"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agenciadeaprendizaje.bue.edu.ar/portfolio-egresados-codo-a-codo" TargetMode="External"/><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aulasvirtuales.bue.edu.ar/"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agenciadeaprendizaje.bue.edu.ar/codo-a-codo/"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www.linkedin.com/in/gabriel-mu%C3%B1oz-b81358198/"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9.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6"/>
          <p:cNvSpPr txBox="1">
            <a:spLocks noGrp="1"/>
          </p:cNvSpPr>
          <p:nvPr>
            <p:ph type="title"/>
          </p:nvPr>
        </p:nvSpPr>
        <p:spPr>
          <a:xfrm>
            <a:off x="3335100" y="1170000"/>
            <a:ext cx="5497200" cy="792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Clase 0</a:t>
            </a:r>
            <a:endParaRPr/>
          </a:p>
        </p:txBody>
      </p:sp>
      <p:sp>
        <p:nvSpPr>
          <p:cNvPr id="144" name="Google Shape;144;p16"/>
          <p:cNvSpPr txBox="1">
            <a:spLocks noGrp="1"/>
          </p:cNvSpPr>
          <p:nvPr>
            <p:ph type="subTitle" idx="1"/>
          </p:nvPr>
        </p:nvSpPr>
        <p:spPr>
          <a:xfrm>
            <a:off x="3335025" y="1993175"/>
            <a:ext cx="5534400" cy="5460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s" dirty="0"/>
              <a:t>Presentación del curso</a:t>
            </a:r>
            <a:endParaRPr dirty="0"/>
          </a:p>
        </p:txBody>
      </p:sp>
      <p:pic>
        <p:nvPicPr>
          <p:cNvPr id="145" name="Google Shape;145;p16"/>
          <p:cNvPicPr preferRelativeResize="0"/>
          <p:nvPr/>
        </p:nvPicPr>
        <p:blipFill>
          <a:blip r:embed="rId3">
            <a:alphaModFix/>
          </a:blip>
          <a:stretch>
            <a:fillRect/>
          </a:stretch>
        </p:blipFill>
        <p:spPr>
          <a:xfrm>
            <a:off x="5045812" y="2539175"/>
            <a:ext cx="2112825" cy="1293775"/>
          </a:xfrm>
          <a:prstGeom prst="rect">
            <a:avLst/>
          </a:prstGeom>
          <a:noFill/>
          <a:ln>
            <a:noFill/>
          </a:ln>
        </p:spPr>
      </p:pic>
    </p:spTree>
    <p:extLst>
      <p:ext uri="{BB962C8B-B14F-4D97-AF65-F5344CB8AC3E}">
        <p14:creationId xmlns:p14="http://schemas.microsoft.com/office/powerpoint/2010/main" val="1601544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2"/>
          <p:cNvSpPr txBox="1">
            <a:spLocks noGrp="1"/>
          </p:cNvSpPr>
          <p:nvPr>
            <p:ph type="title"/>
          </p:nvPr>
        </p:nvSpPr>
        <p:spPr>
          <a:xfrm>
            <a:off x="311700" y="5974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Datos importantes</a:t>
            </a:r>
            <a:endParaRPr/>
          </a:p>
        </p:txBody>
      </p:sp>
      <p:sp>
        <p:nvSpPr>
          <p:cNvPr id="194" name="Google Shape;194;p1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fontScale="85000" lnSpcReduction="20000"/>
          </a:bodyPr>
          <a:lstStyle/>
          <a:p>
            <a:pPr marL="0" lvl="0" indent="0">
              <a:buNone/>
            </a:pPr>
            <a:r>
              <a:rPr lang="es" dirty="0"/>
              <a:t>Nro. de comisión: </a:t>
            </a:r>
            <a:r>
              <a:rPr lang="es" b="1" dirty="0" smtClean="0">
                <a:solidFill>
                  <a:srgbClr val="FF0000"/>
                </a:solidFill>
              </a:rPr>
              <a:t>24255</a:t>
            </a:r>
          </a:p>
          <a:p>
            <a:pPr marL="0" lvl="0" indent="0">
              <a:buNone/>
            </a:pPr>
            <a:endParaRPr lang="es" b="1" dirty="0">
              <a:solidFill>
                <a:srgbClr val="FF0000"/>
              </a:solidFill>
            </a:endParaRPr>
          </a:p>
          <a:p>
            <a:pPr marL="0" lvl="0" indent="0">
              <a:buNone/>
            </a:pPr>
            <a:r>
              <a:rPr lang="es" dirty="0" smtClean="0"/>
              <a:t>Días </a:t>
            </a:r>
            <a:r>
              <a:rPr lang="es" dirty="0"/>
              <a:t>y horarios de la cursada on-line: </a:t>
            </a:r>
            <a:endParaRPr dirty="0"/>
          </a:p>
          <a:p>
            <a:pPr marL="0" lvl="0" indent="0">
              <a:spcBef>
                <a:spcPts val="1200"/>
              </a:spcBef>
              <a:buClr>
                <a:schemeClr val="dk1"/>
              </a:buClr>
              <a:buSzPts val="1100"/>
              <a:buNone/>
            </a:pPr>
            <a:r>
              <a:rPr lang="es-ES" b="1" dirty="0">
                <a:solidFill>
                  <a:srgbClr val="FF0000"/>
                </a:solidFill>
              </a:rPr>
              <a:t>Lun y Mie 19 a </a:t>
            </a:r>
            <a:r>
              <a:rPr lang="es-ES" b="1" dirty="0" smtClean="0">
                <a:solidFill>
                  <a:srgbClr val="FF0000"/>
                </a:solidFill>
              </a:rPr>
              <a:t>20.30</a:t>
            </a:r>
          </a:p>
          <a:p>
            <a:pPr marL="0" lvl="0" indent="0">
              <a:spcBef>
                <a:spcPts val="1200"/>
              </a:spcBef>
              <a:buClr>
                <a:schemeClr val="dk1"/>
              </a:buClr>
              <a:buSzPts val="1100"/>
              <a:buNone/>
            </a:pPr>
            <a:r>
              <a:rPr lang="es" dirty="0" smtClean="0"/>
              <a:t>Modalidad</a:t>
            </a:r>
            <a:r>
              <a:rPr lang="es" dirty="0"/>
              <a:t>: </a:t>
            </a:r>
            <a:r>
              <a:rPr lang="es" b="1" dirty="0"/>
              <a:t>Virtual</a:t>
            </a:r>
            <a:endParaRPr b="1" dirty="0"/>
          </a:p>
          <a:p>
            <a:pPr marL="0" lvl="0" indent="0" algn="l" rtl="0">
              <a:lnSpc>
                <a:spcPct val="115000"/>
              </a:lnSpc>
              <a:spcBef>
                <a:spcPts val="1200"/>
              </a:spcBef>
              <a:spcAft>
                <a:spcPts val="0"/>
              </a:spcAft>
              <a:buSzPts val="1400"/>
              <a:buNone/>
            </a:pPr>
            <a:r>
              <a:rPr lang="es" dirty="0"/>
              <a:t>Instructor: </a:t>
            </a:r>
            <a:r>
              <a:rPr lang="es-ES" b="1" dirty="0" smtClean="0">
                <a:solidFill>
                  <a:srgbClr val="FF0000"/>
                </a:solidFill>
              </a:rPr>
              <a:t>Gabriel Muñoz</a:t>
            </a:r>
          </a:p>
          <a:p>
            <a:pPr marL="0" lvl="0" indent="0" algn="l" rtl="0">
              <a:lnSpc>
                <a:spcPct val="115000"/>
              </a:lnSpc>
              <a:spcBef>
                <a:spcPts val="1200"/>
              </a:spcBef>
              <a:spcAft>
                <a:spcPts val="0"/>
              </a:spcAft>
              <a:buSzPts val="1400"/>
              <a:buNone/>
            </a:pPr>
            <a:endParaRPr b="1" dirty="0">
              <a:solidFill>
                <a:srgbClr val="FF0000"/>
              </a:solidFill>
            </a:endParaRPr>
          </a:p>
          <a:p>
            <a:pPr marL="0" lvl="0" indent="0">
              <a:buClr>
                <a:schemeClr val="dk1"/>
              </a:buClr>
              <a:buSzPct val="78571"/>
              <a:buNone/>
            </a:pPr>
            <a:r>
              <a:rPr lang="es-AR" dirty="0"/>
              <a:t>Coordinador General del Programa:</a:t>
            </a:r>
          </a:p>
          <a:p>
            <a:pPr marL="0" lvl="0" indent="0">
              <a:buClr>
                <a:schemeClr val="dk1"/>
              </a:buClr>
              <a:buSzPct val="78571"/>
              <a:buNone/>
            </a:pPr>
            <a:r>
              <a:rPr lang="es-AR" b="1" dirty="0"/>
              <a:t>Ramiro Escalante Leiva</a:t>
            </a:r>
          </a:p>
          <a:p>
            <a:pPr marL="0" lvl="0" indent="0">
              <a:buClr>
                <a:schemeClr val="dk1"/>
              </a:buClr>
              <a:buSzPct val="85780"/>
              <a:buNone/>
            </a:pPr>
            <a:r>
              <a:rPr lang="es-AR" sz="1282" b="1" u="sng" dirty="0">
                <a:solidFill>
                  <a:schemeClr val="hlink"/>
                </a:solidFill>
                <a:hlinkClick r:id="rId3"/>
              </a:rPr>
              <a:t>https://</a:t>
            </a:r>
            <a:r>
              <a:rPr lang="es-AR" sz="1282" b="1" u="sng" dirty="0" smtClean="0">
                <a:solidFill>
                  <a:schemeClr val="hlink"/>
                </a:solidFill>
                <a:hlinkClick r:id="rId3"/>
              </a:rPr>
              <a:t>www.linkedin.com/in/ramiroescalanteleiva</a:t>
            </a:r>
            <a:endParaRPr dirty="0"/>
          </a:p>
          <a:p>
            <a:pPr marL="0" lvl="0" indent="0" algn="l" rtl="0">
              <a:lnSpc>
                <a:spcPct val="115000"/>
              </a:lnSpc>
              <a:spcBef>
                <a:spcPts val="1200"/>
              </a:spcBef>
              <a:spcAft>
                <a:spcPts val="0"/>
              </a:spcAft>
              <a:buSzPts val="1400"/>
              <a:buNone/>
            </a:pPr>
            <a:r>
              <a:rPr lang="es" dirty="0"/>
              <a:t>Coordinador pedagógico del curso:</a:t>
            </a:r>
            <a:endParaRPr b="1" dirty="0"/>
          </a:p>
          <a:p>
            <a:pPr marL="0" lvl="0" indent="0">
              <a:spcBef>
                <a:spcPts val="1200"/>
              </a:spcBef>
              <a:spcAft>
                <a:spcPts val="1200"/>
              </a:spcAft>
              <a:buNone/>
            </a:pPr>
            <a:r>
              <a:rPr lang="es" b="1"/>
              <a:t>Matias Seminara</a:t>
            </a:r>
            <a:endParaRPr lang="es" b="1" dirty="0"/>
          </a:p>
        </p:txBody>
      </p:sp>
      <p:sp>
        <p:nvSpPr>
          <p:cNvPr id="195" name="Google Shape;195;p1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fontScale="92500" lnSpcReduction="10000"/>
          </a:bodyPr>
          <a:lstStyle/>
          <a:p>
            <a:pPr marL="0" lvl="0" indent="0">
              <a:buNone/>
            </a:pPr>
            <a:r>
              <a:rPr lang="es" dirty="0"/>
              <a:t>Tutor/a: </a:t>
            </a:r>
            <a:r>
              <a:rPr lang="es-AR" b="1" dirty="0">
                <a:solidFill>
                  <a:srgbClr val="FF0000"/>
                </a:solidFill>
              </a:rPr>
              <a:t>Gonzalo </a:t>
            </a:r>
            <a:r>
              <a:rPr lang="es-AR" b="1" dirty="0" err="1">
                <a:solidFill>
                  <a:srgbClr val="FF0000"/>
                </a:solidFill>
              </a:rPr>
              <a:t>Monicat</a:t>
            </a:r>
            <a:r>
              <a:rPr lang="es-AR" b="1" dirty="0">
                <a:solidFill>
                  <a:srgbClr val="FF0000"/>
                </a:solidFill>
              </a:rPr>
              <a:t> </a:t>
            </a:r>
            <a:r>
              <a:rPr lang="es-AR" b="1" dirty="0" smtClean="0">
                <a:solidFill>
                  <a:srgbClr val="FF0000"/>
                </a:solidFill>
                <a:hlinkClick r:id="rId4"/>
              </a:rPr>
              <a:t>gonzalo.monicat@bue.edu.ar</a:t>
            </a:r>
            <a:endParaRPr lang="es-AR" b="1" dirty="0" smtClean="0">
              <a:solidFill>
                <a:srgbClr val="FF0000"/>
              </a:solidFill>
            </a:endParaRPr>
          </a:p>
          <a:p>
            <a:pPr marL="0" lvl="0" indent="0">
              <a:buNone/>
            </a:pPr>
            <a:endParaRPr lang="es" dirty="0" smtClean="0"/>
          </a:p>
          <a:p>
            <a:pPr marL="0" lvl="0" indent="0">
              <a:buNone/>
            </a:pPr>
            <a:r>
              <a:rPr lang="es" dirty="0" smtClean="0"/>
              <a:t>Función </a:t>
            </a:r>
            <a:r>
              <a:rPr lang="es" dirty="0"/>
              <a:t>del Tutor/a: cambios de comisión, pedidos de baja, problemas de la plataforma, dudas y consultas administrativas.</a:t>
            </a:r>
            <a:endParaRPr dirty="0"/>
          </a:p>
          <a:p>
            <a:pPr marL="0" lvl="0" indent="0" algn="l" rtl="0">
              <a:lnSpc>
                <a:spcPct val="115000"/>
              </a:lnSpc>
              <a:spcBef>
                <a:spcPts val="1200"/>
              </a:spcBef>
              <a:spcAft>
                <a:spcPts val="0"/>
              </a:spcAft>
              <a:buSzPts val="1400"/>
              <a:buNone/>
            </a:pPr>
            <a:r>
              <a:rPr lang="es" dirty="0"/>
              <a:t>Canal de consultas: </a:t>
            </a:r>
            <a:r>
              <a:rPr lang="es" b="1" dirty="0">
                <a:solidFill>
                  <a:srgbClr val="FF0000"/>
                </a:solidFill>
              </a:rPr>
              <a:t>la comunicación con el/la Tutor/a es vía formulario.</a:t>
            </a:r>
            <a:endParaRPr b="1" dirty="0">
              <a:solidFill>
                <a:srgbClr val="FF0000"/>
              </a:solidFill>
            </a:endParaRPr>
          </a:p>
          <a:p>
            <a:pPr marL="0" lvl="0" indent="0" algn="l" rtl="0">
              <a:lnSpc>
                <a:spcPct val="115000"/>
              </a:lnSpc>
              <a:spcBef>
                <a:spcPts val="1200"/>
              </a:spcBef>
              <a:spcAft>
                <a:spcPts val="1200"/>
              </a:spcAft>
              <a:buSzPts val="1400"/>
              <a:buNone/>
            </a:pPr>
            <a:r>
              <a:rPr lang="es" dirty="0"/>
              <a:t>Si tenés dificultades para asistir a las clases virtuales sincrónicas en el horario asignado, es importante que lo comuniques a tu Tutor/a. </a:t>
            </a:r>
            <a:r>
              <a:rPr lang="es" b="1" dirty="0"/>
              <a:t>La participación en estas clases es requisito obligatorio para poder aprobar el curso.</a:t>
            </a:r>
            <a:endParaRPr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3"/>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Nuestro Compromiso</a:t>
            </a:r>
            <a:endParaRPr/>
          </a:p>
        </p:txBody>
      </p:sp>
      <p:sp>
        <p:nvSpPr>
          <p:cNvPr id="201" name="Google Shape;201;p13"/>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fontScale="92500"/>
          </a:bodyPr>
          <a:lstStyle/>
          <a:p>
            <a:pPr marL="457200" lvl="0" indent="-317500" algn="l" rtl="0">
              <a:lnSpc>
                <a:spcPct val="115000"/>
              </a:lnSpc>
              <a:spcBef>
                <a:spcPts val="0"/>
              </a:spcBef>
              <a:spcAft>
                <a:spcPts val="0"/>
              </a:spcAft>
              <a:buSzPts val="1400"/>
              <a:buChar char="●"/>
            </a:pPr>
            <a:r>
              <a:rPr lang="es" sz="1400" dirty="0"/>
              <a:t>Se centra en brindar una oferta académica amplia, actualizada y de calidad, con el propósito de equipar a nuestros estudiantes con las habilidades y conocimientos necesarios para enfrentar los desafíos del sector Informática (IT) y lograr una inserción laboral exitosa.</a:t>
            </a:r>
            <a:endParaRPr sz="1400" dirty="0"/>
          </a:p>
          <a:p>
            <a:pPr marL="457200" lvl="0" indent="-317500" algn="l" rtl="0">
              <a:lnSpc>
                <a:spcPct val="115000"/>
              </a:lnSpc>
              <a:spcBef>
                <a:spcPts val="0"/>
              </a:spcBef>
              <a:spcAft>
                <a:spcPts val="0"/>
              </a:spcAft>
              <a:buSzPts val="1400"/>
              <a:buChar char="●"/>
            </a:pPr>
            <a:r>
              <a:rPr lang="es" sz="1400" dirty="0"/>
              <a:t>Nos esforzamos por crear un espacio donde cada estudiante se sienta valorado y respaldado. Creemos que potenciamos el desarrollo personal y profesional de todos nuestros estudiantes, contribuyendo así a mejorar su empleabilidad y fortalecer el tejido social y económico de la comunidad.</a:t>
            </a:r>
            <a:endParaRPr sz="1400" dirty="0"/>
          </a:p>
          <a:p>
            <a:pPr marL="457200" lvl="0" indent="-317500" algn="l" rtl="0">
              <a:lnSpc>
                <a:spcPct val="115000"/>
              </a:lnSpc>
              <a:spcBef>
                <a:spcPts val="0"/>
              </a:spcBef>
              <a:spcAft>
                <a:spcPts val="0"/>
              </a:spcAft>
              <a:buSzPts val="1400"/>
              <a:buChar char="●"/>
            </a:pPr>
            <a:r>
              <a:rPr lang="es" sz="1400" dirty="0"/>
              <a:t>Nuestro compromiso es </a:t>
            </a:r>
            <a:r>
              <a:rPr lang="es" sz="1400" b="1" dirty="0"/>
              <a:t>ser un puente entre el mundo académico y el mercado laboral</a:t>
            </a:r>
            <a:r>
              <a:rPr lang="es" sz="1400" dirty="0"/>
              <a:t>, asegurando que los conocimientos adquiridos sean aplicables y valorados por las empresas e instituciones del sector.</a:t>
            </a:r>
            <a:endParaRPr sz="1400" dirty="0"/>
          </a:p>
          <a:p>
            <a:pPr marL="457200" lvl="0" indent="-317500" algn="l" rtl="0">
              <a:lnSpc>
                <a:spcPct val="115000"/>
              </a:lnSpc>
              <a:spcBef>
                <a:spcPts val="0"/>
              </a:spcBef>
              <a:spcAft>
                <a:spcPts val="0"/>
              </a:spcAft>
              <a:buSzPts val="1400"/>
              <a:buChar char="●"/>
            </a:pPr>
            <a:r>
              <a:rPr lang="es" sz="1400" dirty="0"/>
              <a:t>Nuestro enfoque se basa en el crecimiento y desarrollo integral de cada estudiante, preparándolos para enfrentar los retos cambiantes del mundo digital y convertirse en profesionales altamente capacitados y comprometidos con la excelencia.</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2bc4d31aaa3_0_560"/>
          <p:cNvSpPr txBox="1">
            <a:spLocks noGrp="1"/>
          </p:cNvSpPr>
          <p:nvPr>
            <p:ph type="title"/>
          </p:nvPr>
        </p:nvSpPr>
        <p:spPr>
          <a:xfrm>
            <a:off x="490250" y="450150"/>
            <a:ext cx="8061000" cy="3762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sz="9900"/>
              <a:t>56.993</a:t>
            </a:r>
            <a:endParaRPr sz="9900"/>
          </a:p>
          <a:p>
            <a:pPr marL="0" lvl="0" indent="0" algn="ctr" rtl="0">
              <a:spcBef>
                <a:spcPts val="0"/>
              </a:spcBef>
              <a:spcAft>
                <a:spcPts val="0"/>
              </a:spcAft>
              <a:buNone/>
            </a:pPr>
            <a:r>
              <a:rPr lang="es" sz="5900"/>
              <a:t>Inscripciones</a:t>
            </a:r>
            <a:endParaRPr sz="5900"/>
          </a:p>
          <a:p>
            <a:pPr marL="0" lvl="0" indent="0" algn="ctr" rtl="0">
              <a:spcBef>
                <a:spcPts val="0"/>
              </a:spcBef>
              <a:spcAft>
                <a:spcPts val="0"/>
              </a:spcAft>
              <a:buNone/>
            </a:pPr>
            <a:r>
              <a:rPr lang="es" sz="4900"/>
              <a:t>en 2024</a:t>
            </a:r>
            <a:endParaRPr sz="4900"/>
          </a:p>
        </p:txBody>
      </p:sp>
    </p:spTree>
    <p:extLst>
      <p:ext uri="{BB962C8B-B14F-4D97-AF65-F5344CB8AC3E}">
        <p14:creationId xmlns:p14="http://schemas.microsoft.com/office/powerpoint/2010/main" val="2975488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7"/>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Compromiso y Apoyo para una Formación Exitosa</a:t>
            </a:r>
            <a:endParaRPr/>
          </a:p>
        </p:txBody>
      </p:sp>
      <p:sp>
        <p:nvSpPr>
          <p:cNvPr id="223" name="Google Shape;223;p17"/>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fontScale="92500"/>
          </a:bodyPr>
          <a:lstStyle/>
          <a:p>
            <a:pPr marL="457200" lvl="0" indent="-342900" algn="l" rtl="0">
              <a:lnSpc>
                <a:spcPct val="115000"/>
              </a:lnSpc>
              <a:spcBef>
                <a:spcPts val="0"/>
              </a:spcBef>
              <a:spcAft>
                <a:spcPts val="0"/>
              </a:spcAft>
              <a:buSzPts val="1800"/>
              <a:buChar char="●"/>
            </a:pPr>
            <a:r>
              <a:rPr lang="es"/>
              <a:t>Es importante que tomen en cuenta el espacio que ocupan. Existe una alta demanda de personas que desean participar y, lamentablemente, no todos pudieron ser admitidos (más de 100 mil inscritos en 2023). </a:t>
            </a:r>
            <a:endParaRPr/>
          </a:p>
          <a:p>
            <a:pPr marL="457200" lvl="0" indent="-342900" algn="l" rtl="0">
              <a:lnSpc>
                <a:spcPct val="115000"/>
              </a:lnSpc>
              <a:spcBef>
                <a:spcPts val="0"/>
              </a:spcBef>
              <a:spcAft>
                <a:spcPts val="0"/>
              </a:spcAft>
              <a:buSzPts val="1800"/>
              <a:buChar char="●"/>
            </a:pPr>
            <a:r>
              <a:rPr lang="es" b="1"/>
              <a:t>Si tienen alguna dificultad para cursar, les pedimos que nos avisen lo antes posible para brindar la oportunidad a otros interesados.</a:t>
            </a:r>
            <a:endParaRPr b="1"/>
          </a:p>
          <a:p>
            <a:pPr marL="914400" lvl="1" indent="-317500" algn="l" rtl="0">
              <a:lnSpc>
                <a:spcPct val="115000"/>
              </a:lnSpc>
              <a:spcBef>
                <a:spcPts val="0"/>
              </a:spcBef>
              <a:spcAft>
                <a:spcPts val="0"/>
              </a:spcAft>
              <a:buSzPts val="1400"/>
              <a:buChar char="○"/>
            </a:pPr>
            <a:r>
              <a:rPr lang="es"/>
              <a:t>Si surgen imprevistos o complicaciones para cursar, les pedimos que lo comuniquen a su Tutor/a para poder ayudarlos a encontrar una solución adecuada.</a:t>
            </a:r>
            <a:endParaRPr/>
          </a:p>
          <a:p>
            <a:pPr marL="914400" lvl="1" indent="-317500" algn="l" rtl="0">
              <a:lnSpc>
                <a:spcPct val="115000"/>
              </a:lnSpc>
              <a:spcBef>
                <a:spcPts val="0"/>
              </a:spcBef>
              <a:spcAft>
                <a:spcPts val="0"/>
              </a:spcAft>
              <a:buSzPts val="1400"/>
              <a:buChar char="○"/>
            </a:pPr>
            <a:r>
              <a:rPr lang="es"/>
              <a:t>Estamos para apoyarlos y asegurarnos de que puedan continuar con su formación de la mejor manera posible.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9"/>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Diploma</a:t>
            </a:r>
            <a:endParaRPr/>
          </a:p>
        </p:txBody>
      </p:sp>
      <p:sp>
        <p:nvSpPr>
          <p:cNvPr id="236" name="Google Shape;236;p19"/>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a:t>Se otorga una constancia de participación en el programa. Carga horaria de 198 horas.</a:t>
            </a:r>
            <a:endParaRPr/>
          </a:p>
          <a:p>
            <a:pPr marL="0" lvl="0" indent="0" algn="l" rtl="0">
              <a:lnSpc>
                <a:spcPct val="115000"/>
              </a:lnSpc>
              <a:spcBef>
                <a:spcPts val="1200"/>
              </a:spcBef>
              <a:spcAft>
                <a:spcPts val="0"/>
              </a:spcAft>
              <a:buSzPts val="1800"/>
              <a:buNone/>
            </a:pPr>
            <a:r>
              <a:rPr lang="es" b="1"/>
              <a:t>Requisitos para obtener el diploma:</a:t>
            </a:r>
            <a:endParaRPr b="1"/>
          </a:p>
          <a:p>
            <a:pPr marL="457200" lvl="0" indent="-342900" algn="l" rtl="0">
              <a:lnSpc>
                <a:spcPct val="115000"/>
              </a:lnSpc>
              <a:spcBef>
                <a:spcPts val="1200"/>
              </a:spcBef>
              <a:spcAft>
                <a:spcPts val="0"/>
              </a:spcAft>
              <a:buSzPts val="1800"/>
              <a:buChar char="●"/>
            </a:pPr>
            <a:r>
              <a:rPr lang="es"/>
              <a:t>Asistir al </a:t>
            </a:r>
            <a:r>
              <a:rPr lang="es" b="1"/>
              <a:t>65%</a:t>
            </a:r>
            <a:r>
              <a:rPr lang="es"/>
              <a:t> de las clases en vivo (sincrónicas)</a:t>
            </a:r>
            <a:endParaRPr/>
          </a:p>
          <a:p>
            <a:pPr marL="457200" lvl="0" indent="-342900" algn="l" rtl="0">
              <a:lnSpc>
                <a:spcPct val="115000"/>
              </a:lnSpc>
              <a:spcBef>
                <a:spcPts val="0"/>
              </a:spcBef>
              <a:spcAft>
                <a:spcPts val="0"/>
              </a:spcAft>
              <a:buSzPts val="1800"/>
              <a:buChar char="●"/>
            </a:pPr>
            <a:r>
              <a:rPr lang="es"/>
              <a:t>Acceder semanalmente al Aula Virtual</a:t>
            </a:r>
            <a:endParaRPr/>
          </a:p>
          <a:p>
            <a:pPr marL="457200" lvl="0" indent="-342900" algn="l" rtl="0">
              <a:lnSpc>
                <a:spcPct val="115000"/>
              </a:lnSpc>
              <a:spcBef>
                <a:spcPts val="0"/>
              </a:spcBef>
              <a:spcAft>
                <a:spcPts val="0"/>
              </a:spcAft>
              <a:buSzPts val="1800"/>
              <a:buChar char="●"/>
            </a:pPr>
            <a:r>
              <a:rPr lang="es"/>
              <a:t>Aprobar el Proyecto Web</a:t>
            </a:r>
            <a:endParaRPr/>
          </a:p>
          <a:p>
            <a:pPr marL="457200" lvl="0" indent="-342900" algn="l" rtl="0">
              <a:lnSpc>
                <a:spcPct val="115000"/>
              </a:lnSpc>
              <a:spcBef>
                <a:spcPts val="0"/>
              </a:spcBef>
              <a:spcAft>
                <a:spcPts val="0"/>
              </a:spcAft>
              <a:buSzPts val="1800"/>
              <a:buChar char="●"/>
            </a:pPr>
            <a:r>
              <a:rPr lang="es"/>
              <a:t>Aprobar y exponer el Proyecto Final Integrador</a:t>
            </a:r>
            <a:endParaRPr/>
          </a:p>
          <a:p>
            <a:pPr marL="457200" lvl="0" indent="-342900" algn="l" rtl="0">
              <a:lnSpc>
                <a:spcPct val="115000"/>
              </a:lnSpc>
              <a:spcBef>
                <a:spcPts val="0"/>
              </a:spcBef>
              <a:spcAft>
                <a:spcPts val="0"/>
              </a:spcAft>
              <a:buSzPts val="1800"/>
              <a:buChar char="●"/>
            </a:pPr>
            <a:r>
              <a:rPr lang="es"/>
              <a:t>Aprobar el EFI (Examen Final Integrador)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0"/>
          <p:cNvSpPr txBox="1">
            <a:spLocks noGrp="1"/>
          </p:cNvSpPr>
          <p:nvPr>
            <p:ph type="title"/>
          </p:nvPr>
        </p:nvSpPr>
        <p:spPr>
          <a:xfrm>
            <a:off x="311700" y="5974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Portfolio de Egresados</a:t>
            </a:r>
            <a:endParaRPr/>
          </a:p>
        </p:txBody>
      </p:sp>
      <p:sp>
        <p:nvSpPr>
          <p:cNvPr id="242" name="Google Shape;242;p20"/>
          <p:cNvSpPr txBox="1">
            <a:spLocks noGrp="1"/>
          </p:cNvSpPr>
          <p:nvPr>
            <p:ph type="body" idx="1"/>
          </p:nvPr>
        </p:nvSpPr>
        <p:spPr>
          <a:xfrm>
            <a:off x="311700" y="11452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s" sz="1600"/>
              <a:t>Descubre los proyectos realizados por nuestros egresados, aplicando los conocimientos adquiridos en el curso.</a:t>
            </a:r>
            <a:endParaRPr sz="1600"/>
          </a:p>
          <a:p>
            <a:pPr marL="0" lvl="0" indent="0" algn="l" rtl="0">
              <a:lnSpc>
                <a:spcPct val="115000"/>
              </a:lnSpc>
              <a:spcBef>
                <a:spcPts val="1200"/>
              </a:spcBef>
              <a:spcAft>
                <a:spcPts val="1200"/>
              </a:spcAft>
              <a:buSzPts val="1400"/>
              <a:buNone/>
            </a:pPr>
            <a:r>
              <a:rPr lang="es" sz="1600" b="1"/>
              <a:t>Galería de proyectos de egresados/as del Programa Codo a Codo: </a:t>
            </a:r>
            <a:r>
              <a:rPr lang="es" sz="1600" u="sng">
                <a:solidFill>
                  <a:schemeClr val="hlink"/>
                </a:solidFill>
                <a:hlinkClick r:id="rId3"/>
              </a:rPr>
              <a:t>https://agenciadeaprendizaje.bue.edu.ar/portfolio-egresados-codo-a-codo</a:t>
            </a:r>
            <a:r>
              <a:rPr lang="es" sz="1600"/>
              <a:t> </a:t>
            </a:r>
            <a:endParaRPr sz="1600"/>
          </a:p>
        </p:txBody>
      </p:sp>
      <p:grpSp>
        <p:nvGrpSpPr>
          <p:cNvPr id="243" name="Google Shape;243;p20"/>
          <p:cNvGrpSpPr/>
          <p:nvPr/>
        </p:nvGrpSpPr>
        <p:grpSpPr>
          <a:xfrm>
            <a:off x="4611866" y="1170123"/>
            <a:ext cx="4220429" cy="2521605"/>
            <a:chOff x="3538825" y="357800"/>
            <a:chExt cx="5357914" cy="3201225"/>
          </a:xfrm>
        </p:grpSpPr>
        <p:pic>
          <p:nvPicPr>
            <p:cNvPr id="244" name="Google Shape;244;p20"/>
            <p:cNvPicPr preferRelativeResize="0"/>
            <p:nvPr/>
          </p:nvPicPr>
          <p:blipFill rotWithShape="1">
            <a:blip r:embed="rId4">
              <a:alphaModFix/>
            </a:blip>
            <a:srcRect/>
            <a:stretch/>
          </p:blipFill>
          <p:spPr>
            <a:xfrm>
              <a:off x="3538825" y="357800"/>
              <a:ext cx="2652075" cy="1502850"/>
            </a:xfrm>
            <a:prstGeom prst="rect">
              <a:avLst/>
            </a:prstGeom>
            <a:noFill/>
            <a:ln>
              <a:noFill/>
            </a:ln>
          </p:spPr>
        </p:pic>
        <p:pic>
          <p:nvPicPr>
            <p:cNvPr id="245" name="Google Shape;245;p20"/>
            <p:cNvPicPr preferRelativeResize="0"/>
            <p:nvPr/>
          </p:nvPicPr>
          <p:blipFill rotWithShape="1">
            <a:blip r:embed="rId5">
              <a:alphaModFix/>
            </a:blip>
            <a:srcRect/>
            <a:stretch/>
          </p:blipFill>
          <p:spPr>
            <a:xfrm>
              <a:off x="6244650" y="357800"/>
              <a:ext cx="2652089" cy="1502850"/>
            </a:xfrm>
            <a:prstGeom prst="rect">
              <a:avLst/>
            </a:prstGeom>
            <a:noFill/>
            <a:ln>
              <a:noFill/>
            </a:ln>
          </p:spPr>
        </p:pic>
        <p:pic>
          <p:nvPicPr>
            <p:cNvPr id="246" name="Google Shape;246;p20"/>
            <p:cNvPicPr preferRelativeResize="0"/>
            <p:nvPr/>
          </p:nvPicPr>
          <p:blipFill rotWithShape="1">
            <a:blip r:embed="rId6">
              <a:alphaModFix/>
            </a:blip>
            <a:srcRect/>
            <a:stretch/>
          </p:blipFill>
          <p:spPr>
            <a:xfrm>
              <a:off x="3538825" y="2056175"/>
              <a:ext cx="2652089" cy="1502850"/>
            </a:xfrm>
            <a:prstGeom prst="rect">
              <a:avLst/>
            </a:prstGeom>
            <a:noFill/>
            <a:ln>
              <a:noFill/>
            </a:ln>
          </p:spPr>
        </p:pic>
        <p:pic>
          <p:nvPicPr>
            <p:cNvPr id="247" name="Google Shape;247;p20"/>
            <p:cNvPicPr preferRelativeResize="0"/>
            <p:nvPr/>
          </p:nvPicPr>
          <p:blipFill rotWithShape="1">
            <a:blip r:embed="rId7">
              <a:alphaModFix/>
            </a:blip>
            <a:srcRect/>
            <a:stretch/>
          </p:blipFill>
          <p:spPr>
            <a:xfrm>
              <a:off x="6246550" y="2056175"/>
              <a:ext cx="2648300" cy="1500703"/>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Registro de Asistencia</a:t>
            </a:r>
            <a:endParaRPr/>
          </a:p>
        </p:txBody>
      </p:sp>
      <p:sp>
        <p:nvSpPr>
          <p:cNvPr id="253" name="Google Shape;253;p21"/>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fontScale="92500" lnSpcReduction="10000"/>
          </a:bodyPr>
          <a:lstStyle/>
          <a:p>
            <a:pPr marL="0" lvl="0" indent="0" algn="l" rtl="0">
              <a:lnSpc>
                <a:spcPct val="115000"/>
              </a:lnSpc>
              <a:spcBef>
                <a:spcPts val="0"/>
              </a:spcBef>
              <a:spcAft>
                <a:spcPts val="0"/>
              </a:spcAft>
              <a:buClr>
                <a:schemeClr val="dk1"/>
              </a:buClr>
              <a:buSzPts val="1100"/>
              <a:buFont typeface="Arial"/>
              <a:buNone/>
            </a:pPr>
            <a:r>
              <a:rPr lang="es"/>
              <a:t>Tendrás un enlace exclusivo para tu Comisión: Te proporcionaremos un formulario de asistencia único para tu curso. </a:t>
            </a:r>
            <a:r>
              <a:rPr lang="es" b="1"/>
              <a:t>El enlace será el mismo en todas las clases.</a:t>
            </a:r>
            <a:endParaRPr b="1"/>
          </a:p>
          <a:p>
            <a:pPr marL="0" lvl="0" indent="0" algn="l" rtl="0">
              <a:lnSpc>
                <a:spcPct val="115000"/>
              </a:lnSpc>
              <a:spcBef>
                <a:spcPts val="1200"/>
              </a:spcBef>
              <a:spcAft>
                <a:spcPts val="0"/>
              </a:spcAft>
              <a:buClr>
                <a:schemeClr val="dk1"/>
              </a:buClr>
              <a:buSzPts val="1100"/>
              <a:buFont typeface="Arial"/>
              <a:buNone/>
            </a:pPr>
            <a:r>
              <a:rPr lang="es"/>
              <a:t>La asistencia a las clases en vivo es obligatoria y se requiere alcanzar al menos el </a:t>
            </a:r>
            <a:r>
              <a:rPr lang="es" b="1">
                <a:solidFill>
                  <a:srgbClr val="7685E6"/>
                </a:solidFill>
              </a:rPr>
              <a:t>65% de asistencia</a:t>
            </a:r>
            <a:r>
              <a:rPr lang="es"/>
              <a:t> total.</a:t>
            </a:r>
            <a:endParaRPr/>
          </a:p>
          <a:p>
            <a:pPr marL="0" lvl="0" indent="0" algn="l" rtl="0">
              <a:lnSpc>
                <a:spcPct val="115000"/>
              </a:lnSpc>
              <a:spcBef>
                <a:spcPts val="1200"/>
              </a:spcBef>
              <a:spcAft>
                <a:spcPts val="0"/>
              </a:spcAft>
              <a:buClr>
                <a:schemeClr val="dk1"/>
              </a:buClr>
              <a:buSzPts val="1100"/>
              <a:buFont typeface="Arial"/>
              <a:buNone/>
            </a:pPr>
            <a:r>
              <a:rPr lang="es"/>
              <a:t>Recuerda marcar tu presente durante la clase cuando el Instructor lo indique, ya que el registro es automático y no podrá ser modificado.</a:t>
            </a:r>
            <a:endParaRPr/>
          </a:p>
          <a:p>
            <a:pPr marL="0" lvl="0" indent="0" algn="l" rtl="0">
              <a:lnSpc>
                <a:spcPct val="115000"/>
              </a:lnSpc>
              <a:spcBef>
                <a:spcPts val="1200"/>
              </a:spcBef>
              <a:spcAft>
                <a:spcPts val="1200"/>
              </a:spcAft>
              <a:buSzPts val="1800"/>
              <a:buNone/>
            </a:pPr>
            <a:r>
              <a:rPr lang="es"/>
              <a:t>Si acumulás </a:t>
            </a:r>
            <a:r>
              <a:rPr lang="es" b="1"/>
              <a:t>6 inasistencias consecutivas, serás dado de baja</a:t>
            </a:r>
            <a:r>
              <a:rPr lang="es"/>
              <a:t> automáticamente del curso.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2bc4d31aaa3_0_837"/>
          <p:cNvSpPr txBox="1">
            <a:spLocks noGrp="1"/>
          </p:cNvSpPr>
          <p:nvPr>
            <p:ph type="title"/>
          </p:nvPr>
        </p:nvSpPr>
        <p:spPr>
          <a:xfrm>
            <a:off x="311700" y="597425"/>
            <a:ext cx="8503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2130"/>
              <a:t>¿Qué conviene estudiar? 10 carreras con salida laboral…</a:t>
            </a:r>
            <a:endParaRPr sz="2130"/>
          </a:p>
        </p:txBody>
      </p:sp>
      <p:sp>
        <p:nvSpPr>
          <p:cNvPr id="266" name="Google Shape;266;g2bc4d31aaa3_0_837"/>
          <p:cNvSpPr txBox="1">
            <a:spLocks noGrp="1"/>
          </p:cNvSpPr>
          <p:nvPr>
            <p:ph type="body" idx="1"/>
          </p:nvPr>
        </p:nvSpPr>
        <p:spPr>
          <a:xfrm>
            <a:off x="432025" y="1609675"/>
            <a:ext cx="3847800" cy="17361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rgbClr val="7685E6"/>
              </a:buClr>
              <a:buSzPts val="1800"/>
              <a:buChar char="●"/>
            </a:pPr>
            <a:r>
              <a:rPr lang="es" b="1">
                <a:solidFill>
                  <a:srgbClr val="7685E6"/>
                </a:solidFill>
              </a:rPr>
              <a:t>Programación</a:t>
            </a:r>
            <a:endParaRPr b="1">
              <a:solidFill>
                <a:srgbClr val="7685E6"/>
              </a:solidFill>
            </a:endParaRPr>
          </a:p>
          <a:p>
            <a:pPr marL="457200" lvl="0" indent="-342900" algn="l" rtl="0">
              <a:spcBef>
                <a:spcPts val="0"/>
              </a:spcBef>
              <a:spcAft>
                <a:spcPts val="0"/>
              </a:spcAft>
              <a:buSzPts val="1800"/>
              <a:buChar char="●"/>
            </a:pPr>
            <a:r>
              <a:rPr lang="es"/>
              <a:t>Ingeniería</a:t>
            </a:r>
            <a:endParaRPr/>
          </a:p>
          <a:p>
            <a:pPr marL="457200" lvl="0" indent="-342900" algn="l" rtl="0">
              <a:spcBef>
                <a:spcPts val="0"/>
              </a:spcBef>
              <a:spcAft>
                <a:spcPts val="0"/>
              </a:spcAft>
              <a:buSzPts val="1800"/>
              <a:buChar char="●"/>
            </a:pPr>
            <a:r>
              <a:rPr lang="es"/>
              <a:t>Marketing Digital</a:t>
            </a:r>
            <a:endParaRPr/>
          </a:p>
          <a:p>
            <a:pPr marL="457200" lvl="0" indent="-342900" algn="l" rtl="0">
              <a:spcBef>
                <a:spcPts val="0"/>
              </a:spcBef>
              <a:spcAft>
                <a:spcPts val="0"/>
              </a:spcAft>
              <a:buSzPts val="1800"/>
              <a:buChar char="●"/>
            </a:pPr>
            <a:r>
              <a:rPr lang="es"/>
              <a:t>Enfermería</a:t>
            </a:r>
            <a:endParaRPr/>
          </a:p>
          <a:p>
            <a:pPr marL="457200" lvl="0" indent="-342900" algn="l" rtl="0">
              <a:spcBef>
                <a:spcPts val="0"/>
              </a:spcBef>
              <a:spcAft>
                <a:spcPts val="0"/>
              </a:spcAft>
              <a:buClr>
                <a:srgbClr val="7685E6"/>
              </a:buClr>
              <a:buSzPts val="1800"/>
              <a:buChar char="●"/>
            </a:pPr>
            <a:r>
              <a:rPr lang="es" b="1">
                <a:solidFill>
                  <a:srgbClr val="7685E6"/>
                </a:solidFill>
              </a:rPr>
              <a:t>Data Science</a:t>
            </a:r>
            <a:endParaRPr/>
          </a:p>
        </p:txBody>
      </p:sp>
      <p:sp>
        <p:nvSpPr>
          <p:cNvPr id="267" name="Google Shape;267;g2bc4d31aaa3_0_837"/>
          <p:cNvSpPr txBox="1"/>
          <p:nvPr/>
        </p:nvSpPr>
        <p:spPr>
          <a:xfrm>
            <a:off x="3723750" y="1609675"/>
            <a:ext cx="5091300" cy="17361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rgbClr val="7685E6"/>
              </a:buClr>
              <a:buSzPts val="1800"/>
              <a:buFont typeface="Montserrat"/>
              <a:buChar char="●"/>
            </a:pPr>
            <a:r>
              <a:rPr lang="es" sz="1800" b="1">
                <a:solidFill>
                  <a:srgbClr val="7685E6"/>
                </a:solidFill>
                <a:latin typeface="Montserrat"/>
                <a:ea typeface="Montserrat"/>
                <a:cs typeface="Montserrat"/>
                <a:sym typeface="Montserrat"/>
              </a:rPr>
              <a:t>Diseño UX/UI</a:t>
            </a:r>
            <a:endParaRPr sz="1800">
              <a:solidFill>
                <a:schemeClr val="dk2"/>
              </a:solidFill>
              <a:latin typeface="Montserrat"/>
              <a:ea typeface="Montserrat"/>
              <a:cs typeface="Montserrat"/>
              <a:sym typeface="Montserrat"/>
            </a:endParaRPr>
          </a:p>
          <a:p>
            <a:pPr marL="457200" lvl="0" indent="-342900" algn="l" rtl="0">
              <a:lnSpc>
                <a:spcPct val="115000"/>
              </a:lnSpc>
              <a:spcBef>
                <a:spcPts val="0"/>
              </a:spcBef>
              <a:spcAft>
                <a:spcPts val="0"/>
              </a:spcAft>
              <a:buClr>
                <a:schemeClr val="dk2"/>
              </a:buClr>
              <a:buSzPts val="1800"/>
              <a:buFont typeface="Montserrat"/>
              <a:buChar char="●"/>
            </a:pPr>
            <a:r>
              <a:rPr lang="es" sz="1800">
                <a:solidFill>
                  <a:schemeClr val="dk2"/>
                </a:solidFill>
                <a:latin typeface="Montserrat"/>
                <a:ea typeface="Montserrat"/>
                <a:cs typeface="Montserrat"/>
                <a:sym typeface="Montserrat"/>
              </a:rPr>
              <a:t>Negocios Digitales</a:t>
            </a:r>
            <a:endParaRPr sz="1800">
              <a:solidFill>
                <a:schemeClr val="dk2"/>
              </a:solidFill>
              <a:latin typeface="Montserrat"/>
              <a:ea typeface="Montserrat"/>
              <a:cs typeface="Montserrat"/>
              <a:sym typeface="Montserrat"/>
            </a:endParaRPr>
          </a:p>
          <a:p>
            <a:pPr marL="457200" lvl="0" indent="-342900" algn="l" rtl="0">
              <a:lnSpc>
                <a:spcPct val="115000"/>
              </a:lnSpc>
              <a:spcBef>
                <a:spcPts val="0"/>
              </a:spcBef>
              <a:spcAft>
                <a:spcPts val="0"/>
              </a:spcAft>
              <a:buClr>
                <a:schemeClr val="dk2"/>
              </a:buClr>
              <a:buSzPts val="1800"/>
              <a:buFont typeface="Montserrat"/>
              <a:buChar char="●"/>
            </a:pPr>
            <a:r>
              <a:rPr lang="es" sz="1800">
                <a:solidFill>
                  <a:schemeClr val="dk2"/>
                </a:solidFill>
                <a:latin typeface="Montserrat"/>
                <a:ea typeface="Montserrat"/>
                <a:cs typeface="Montserrat"/>
                <a:sym typeface="Montserrat"/>
              </a:rPr>
              <a:t>Biotecnología</a:t>
            </a:r>
            <a:endParaRPr sz="1800">
              <a:solidFill>
                <a:schemeClr val="dk2"/>
              </a:solidFill>
              <a:latin typeface="Montserrat"/>
              <a:ea typeface="Montserrat"/>
              <a:cs typeface="Montserrat"/>
              <a:sym typeface="Montserrat"/>
            </a:endParaRPr>
          </a:p>
          <a:p>
            <a:pPr marL="457200" lvl="0" indent="-342900" algn="l" rtl="0">
              <a:lnSpc>
                <a:spcPct val="115000"/>
              </a:lnSpc>
              <a:spcBef>
                <a:spcPts val="0"/>
              </a:spcBef>
              <a:spcAft>
                <a:spcPts val="0"/>
              </a:spcAft>
              <a:buClr>
                <a:schemeClr val="dk2"/>
              </a:buClr>
              <a:buSzPts val="1800"/>
              <a:buFont typeface="Montserrat"/>
              <a:buChar char="●"/>
            </a:pPr>
            <a:r>
              <a:rPr lang="es" sz="1800">
                <a:solidFill>
                  <a:schemeClr val="dk2"/>
                </a:solidFill>
                <a:latin typeface="Montserrat"/>
                <a:ea typeface="Montserrat"/>
                <a:cs typeface="Montserrat"/>
                <a:sym typeface="Montserrat"/>
              </a:rPr>
              <a:t>Logística</a:t>
            </a:r>
            <a:endParaRPr sz="1800">
              <a:solidFill>
                <a:schemeClr val="dk2"/>
              </a:solidFill>
              <a:latin typeface="Montserrat"/>
              <a:ea typeface="Montserrat"/>
              <a:cs typeface="Montserrat"/>
              <a:sym typeface="Montserrat"/>
            </a:endParaRPr>
          </a:p>
          <a:p>
            <a:pPr marL="457200" lvl="0" indent="-342900" algn="l" rtl="0">
              <a:lnSpc>
                <a:spcPct val="115000"/>
              </a:lnSpc>
              <a:spcBef>
                <a:spcPts val="0"/>
              </a:spcBef>
              <a:spcAft>
                <a:spcPts val="0"/>
              </a:spcAft>
              <a:buClr>
                <a:schemeClr val="dk2"/>
              </a:buClr>
              <a:buSzPts val="1800"/>
              <a:buFont typeface="Montserrat"/>
              <a:buChar char="●"/>
            </a:pPr>
            <a:r>
              <a:rPr lang="es" sz="1800">
                <a:solidFill>
                  <a:schemeClr val="dk2"/>
                </a:solidFill>
                <a:latin typeface="Montserrat"/>
                <a:ea typeface="Montserrat"/>
                <a:cs typeface="Montserrat"/>
                <a:sym typeface="Montserrat"/>
              </a:rPr>
              <a:t>Energías Renovables</a:t>
            </a:r>
            <a:endParaRPr/>
          </a:p>
        </p:txBody>
      </p:sp>
      <p:pic>
        <p:nvPicPr>
          <p:cNvPr id="268" name="Google Shape;268;g2bc4d31aaa3_0_837"/>
          <p:cNvPicPr preferRelativeResize="0"/>
          <p:nvPr/>
        </p:nvPicPr>
        <p:blipFill>
          <a:blip r:embed="rId3">
            <a:alphaModFix/>
          </a:blip>
          <a:stretch>
            <a:fillRect/>
          </a:stretch>
        </p:blipFill>
        <p:spPr>
          <a:xfrm>
            <a:off x="7409475" y="1761500"/>
            <a:ext cx="1188050" cy="1188050"/>
          </a:xfrm>
          <a:prstGeom prst="rect">
            <a:avLst/>
          </a:prstGeom>
          <a:noFill/>
          <a:ln>
            <a:noFill/>
          </a:ln>
        </p:spPr>
      </p:pic>
    </p:spTree>
    <p:extLst>
      <p:ext uri="{BB962C8B-B14F-4D97-AF65-F5344CB8AC3E}">
        <p14:creationId xmlns:p14="http://schemas.microsoft.com/office/powerpoint/2010/main" val="2173459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4"/>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Aula Virtual</a:t>
            </a:r>
            <a:endParaRPr/>
          </a:p>
        </p:txBody>
      </p:sp>
      <p:sp>
        <p:nvSpPr>
          <p:cNvPr id="271" name="Google Shape;271;p24"/>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0"/>
              </a:spcAft>
              <a:buSzPct val="142857"/>
              <a:buNone/>
            </a:pPr>
            <a:r>
              <a:rPr lang="es"/>
              <a:t>Los estudiantes tendrán a su disposición el contenido teórico del curso en el aula. De presentar problemas, deberán informar a la brevedad a fin de solucionar el inconveniente lo antes posible. </a:t>
            </a:r>
            <a:endParaRPr/>
          </a:p>
          <a:p>
            <a:pPr marL="0" lvl="0" indent="0" algn="l" rtl="0">
              <a:lnSpc>
                <a:spcPct val="115000"/>
              </a:lnSpc>
              <a:spcBef>
                <a:spcPts val="1200"/>
              </a:spcBef>
              <a:spcAft>
                <a:spcPts val="0"/>
              </a:spcAft>
              <a:buSzPct val="142857"/>
              <a:buNone/>
            </a:pPr>
            <a:r>
              <a:rPr lang="es" b="1"/>
              <a:t>Se les dará el alta dentro de la próxima semana.</a:t>
            </a:r>
            <a:endParaRPr b="1"/>
          </a:p>
          <a:p>
            <a:pPr marL="457200" lvl="0" indent="-308610" algn="l" rtl="0">
              <a:lnSpc>
                <a:spcPct val="115000"/>
              </a:lnSpc>
              <a:spcBef>
                <a:spcPts val="1200"/>
              </a:spcBef>
              <a:spcAft>
                <a:spcPts val="0"/>
              </a:spcAft>
              <a:buSzPct val="100000"/>
              <a:buChar char="●"/>
            </a:pPr>
            <a:r>
              <a:rPr lang="es"/>
              <a:t>Enlace: </a:t>
            </a:r>
            <a:r>
              <a:rPr lang="es" u="sng">
                <a:solidFill>
                  <a:schemeClr val="hlink"/>
                </a:solidFill>
                <a:hlinkClick r:id="rId3"/>
              </a:rPr>
              <a:t>https://aulasvirtuales.bue.edu.ar/</a:t>
            </a:r>
            <a:r>
              <a:rPr lang="es"/>
              <a:t> </a:t>
            </a:r>
            <a:endParaRPr/>
          </a:p>
          <a:p>
            <a:pPr marL="0" lvl="0" indent="0" algn="l" rtl="0">
              <a:lnSpc>
                <a:spcPct val="115000"/>
              </a:lnSpc>
              <a:spcBef>
                <a:spcPts val="1200"/>
              </a:spcBef>
              <a:spcAft>
                <a:spcPts val="0"/>
              </a:spcAft>
              <a:buSzPct val="142857"/>
              <a:buNone/>
            </a:pPr>
            <a:r>
              <a:rPr lang="es"/>
              <a:t>En ella podrán encontrar:</a:t>
            </a:r>
            <a:endParaRPr/>
          </a:p>
          <a:p>
            <a:pPr marL="457200" lvl="0" indent="-308610" algn="l" rtl="0">
              <a:lnSpc>
                <a:spcPct val="115000"/>
              </a:lnSpc>
              <a:spcBef>
                <a:spcPts val="1200"/>
              </a:spcBef>
              <a:spcAft>
                <a:spcPts val="0"/>
              </a:spcAft>
              <a:buSzPct val="100000"/>
              <a:buChar char="●"/>
            </a:pPr>
            <a:r>
              <a:rPr lang="es"/>
              <a:t>Material teórico y Actividades prácticas</a:t>
            </a:r>
            <a:endParaRPr/>
          </a:p>
          <a:p>
            <a:pPr marL="457200" lvl="0" indent="-308610" algn="l" rtl="0">
              <a:lnSpc>
                <a:spcPct val="115000"/>
              </a:lnSpc>
              <a:spcBef>
                <a:spcPts val="0"/>
              </a:spcBef>
              <a:spcAft>
                <a:spcPts val="0"/>
              </a:spcAft>
              <a:buSzPct val="100000"/>
              <a:buChar char="●"/>
            </a:pPr>
            <a:r>
              <a:rPr lang="es"/>
              <a:t>Ejercicios optativos de autocorrección (con fecha de vencimiento cada 2 semanas)</a:t>
            </a:r>
            <a:endParaRPr/>
          </a:p>
          <a:p>
            <a:pPr marL="0" lvl="0" indent="0" algn="l" rtl="0">
              <a:lnSpc>
                <a:spcPct val="115000"/>
              </a:lnSpc>
              <a:spcBef>
                <a:spcPts val="1200"/>
              </a:spcBef>
              <a:spcAft>
                <a:spcPts val="0"/>
              </a:spcAft>
              <a:buClr>
                <a:schemeClr val="dk1"/>
              </a:buClr>
              <a:buSzPct val="61109"/>
              <a:buFont typeface="Arial"/>
              <a:buNone/>
            </a:pPr>
            <a:r>
              <a:rPr lang="es"/>
              <a:t>Se accede con los siguientes datos:</a:t>
            </a:r>
            <a:endParaRPr/>
          </a:p>
          <a:p>
            <a:pPr marL="457200" lvl="0" indent="-308610" algn="l" rtl="0">
              <a:lnSpc>
                <a:spcPct val="115000"/>
              </a:lnSpc>
              <a:spcBef>
                <a:spcPts val="1200"/>
              </a:spcBef>
              <a:spcAft>
                <a:spcPts val="0"/>
              </a:spcAft>
              <a:buSzPct val="100000"/>
              <a:buChar char="●"/>
            </a:pPr>
            <a:r>
              <a:rPr lang="es"/>
              <a:t>Usuario: DNI del estudiante</a:t>
            </a:r>
            <a:endParaRPr/>
          </a:p>
          <a:p>
            <a:pPr marL="457200" lvl="0" indent="-308610" algn="l" rtl="0">
              <a:lnSpc>
                <a:spcPct val="115000"/>
              </a:lnSpc>
              <a:spcBef>
                <a:spcPts val="0"/>
              </a:spcBef>
              <a:spcAft>
                <a:spcPts val="0"/>
              </a:spcAft>
              <a:buSzPct val="100000"/>
              <a:buChar char="●"/>
            </a:pPr>
            <a:r>
              <a:rPr lang="es"/>
              <a:t>Contraseña: Prueba!123</a:t>
            </a:r>
            <a:endParaRPr/>
          </a:p>
          <a:p>
            <a:pPr marL="0" lvl="0" indent="0" algn="l" rtl="0">
              <a:lnSpc>
                <a:spcPct val="115000"/>
              </a:lnSpc>
              <a:spcBef>
                <a:spcPts val="1200"/>
              </a:spcBef>
              <a:spcAft>
                <a:spcPts val="1200"/>
              </a:spcAft>
              <a:buSzPct val="142857"/>
              <a:buNone/>
            </a:pPr>
            <a:r>
              <a:rPr lang="es" b="1"/>
              <a:t>Nota</a:t>
            </a:r>
            <a:r>
              <a:rPr lang="es"/>
              <a:t>: la contraseña la deben cambiar al ingresar por primera vez y completar su foto de perfil.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5"/>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Comunicación y Aula Virtual</a:t>
            </a:r>
            <a:endParaRPr/>
          </a:p>
        </p:txBody>
      </p:sp>
      <p:sp>
        <p:nvSpPr>
          <p:cNvPr id="277" name="Google Shape;277;p25"/>
          <p:cNvSpPr txBox="1">
            <a:spLocks noGrp="1"/>
          </p:cNvSpPr>
          <p:nvPr>
            <p:ph type="body" idx="1"/>
          </p:nvPr>
        </p:nvSpPr>
        <p:spPr>
          <a:xfrm>
            <a:off x="432025" y="1297675"/>
            <a:ext cx="8280000" cy="3318000"/>
          </a:xfrm>
          <a:prstGeom prst="rect">
            <a:avLst/>
          </a:prstGeom>
          <a:noFill/>
          <a:ln>
            <a:noFill/>
          </a:ln>
        </p:spPr>
        <p:txBody>
          <a:bodyPr spcFirstLastPara="1" wrap="square" lIns="91425" tIns="91425" rIns="91425" bIns="91425" anchor="t" anchorCtr="0">
            <a:normAutofit fontScale="92500"/>
          </a:bodyPr>
          <a:lstStyle/>
          <a:p>
            <a:pPr marL="457200" lvl="0" indent="-342900" algn="l" rtl="0">
              <a:lnSpc>
                <a:spcPct val="115000"/>
              </a:lnSpc>
              <a:spcBef>
                <a:spcPts val="0"/>
              </a:spcBef>
              <a:spcAft>
                <a:spcPts val="0"/>
              </a:spcAft>
              <a:buSzPts val="1800"/>
              <a:buChar char="●"/>
            </a:pPr>
            <a:r>
              <a:rPr lang="es"/>
              <a:t>El Aula Virtual es de </a:t>
            </a:r>
            <a:r>
              <a:rPr lang="es" b="1"/>
              <a:t>uso obligatorio</a:t>
            </a:r>
            <a:r>
              <a:rPr lang="es"/>
              <a:t> y será nuestro principal medio de contacto.</a:t>
            </a:r>
            <a:endParaRPr/>
          </a:p>
          <a:p>
            <a:pPr marL="457200" lvl="0" indent="-342900" algn="l" rtl="0">
              <a:lnSpc>
                <a:spcPct val="115000"/>
              </a:lnSpc>
              <a:spcBef>
                <a:spcPts val="0"/>
              </a:spcBef>
              <a:spcAft>
                <a:spcPts val="0"/>
              </a:spcAft>
              <a:buSzPts val="1800"/>
              <a:buChar char="●"/>
            </a:pPr>
            <a:r>
              <a:rPr lang="es" b="1"/>
              <a:t>Revisá diariamente la Cartelera</a:t>
            </a:r>
            <a:r>
              <a:rPr lang="es"/>
              <a:t> de Novedades para información importante.</a:t>
            </a:r>
            <a:endParaRPr/>
          </a:p>
          <a:p>
            <a:pPr marL="457200" lvl="0" indent="-342900" algn="l" rtl="0">
              <a:lnSpc>
                <a:spcPct val="115000"/>
              </a:lnSpc>
              <a:spcBef>
                <a:spcPts val="0"/>
              </a:spcBef>
              <a:spcAft>
                <a:spcPts val="0"/>
              </a:spcAft>
              <a:buSzPts val="1800"/>
              <a:buChar char="●"/>
            </a:pPr>
            <a:r>
              <a:rPr lang="es"/>
              <a:t>Podés utilizar la </a:t>
            </a:r>
            <a:r>
              <a:rPr lang="es" b="1"/>
              <a:t>app de Moodle</a:t>
            </a:r>
            <a:r>
              <a:rPr lang="es"/>
              <a:t> para acceder al Aula Virtual también desde tu celular.</a:t>
            </a:r>
            <a:endParaRPr/>
          </a:p>
          <a:p>
            <a:pPr marL="457200" lvl="0" indent="-342900" algn="l" rtl="0">
              <a:lnSpc>
                <a:spcPct val="115000"/>
              </a:lnSpc>
              <a:spcBef>
                <a:spcPts val="0"/>
              </a:spcBef>
              <a:spcAft>
                <a:spcPts val="0"/>
              </a:spcAft>
              <a:buSzPts val="1800"/>
              <a:buChar char="●"/>
            </a:pPr>
            <a:r>
              <a:rPr lang="es"/>
              <a:t>Para promover nuestra comunidad educativa, utilizaremos </a:t>
            </a:r>
            <a:r>
              <a:rPr lang="es" b="1"/>
              <a:t>Discord</a:t>
            </a:r>
            <a:r>
              <a:rPr lang="es"/>
              <a:t>:</a:t>
            </a:r>
            <a:endParaRPr/>
          </a:p>
          <a:p>
            <a:pPr marL="914400" lvl="1" indent="-317500" algn="l" rtl="0">
              <a:lnSpc>
                <a:spcPct val="115000"/>
              </a:lnSpc>
              <a:spcBef>
                <a:spcPts val="0"/>
              </a:spcBef>
              <a:spcAft>
                <a:spcPts val="0"/>
              </a:spcAft>
              <a:buSzPts val="1400"/>
              <a:buChar char="○"/>
            </a:pPr>
            <a:r>
              <a:rPr lang="es"/>
              <a:t>Plataforma para intercambio de mensajes y materiales entre todos los estudiantes.</a:t>
            </a:r>
            <a:endParaRPr/>
          </a:p>
          <a:p>
            <a:pPr marL="914400" lvl="1" indent="-317500" algn="l" rtl="0">
              <a:lnSpc>
                <a:spcPct val="115000"/>
              </a:lnSpc>
              <a:spcBef>
                <a:spcPts val="0"/>
              </a:spcBef>
              <a:spcAft>
                <a:spcPts val="0"/>
              </a:spcAft>
              <a:buSzPts val="1400"/>
              <a:buChar char="○"/>
            </a:pPr>
            <a:r>
              <a:rPr lang="es"/>
              <a:t>Próximamente recibirás los datos para unirte al servidor. Se habilitará en las próximas semanas.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
          <p:cNvSpPr txBox="1">
            <a:spLocks noGrp="1"/>
          </p:cNvSpPr>
          <p:nvPr>
            <p:ph type="ctrTitle"/>
          </p:nvPr>
        </p:nvSpPr>
        <p:spPr>
          <a:xfrm>
            <a:off x="311700" y="1226800"/>
            <a:ext cx="8520600" cy="15705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Clr>
                <a:schemeClr val="dk1"/>
              </a:buClr>
              <a:buSzPts val="1100"/>
              <a:buFont typeface="Arial"/>
              <a:buNone/>
            </a:pPr>
            <a:r>
              <a:rPr lang="es"/>
              <a:t>Les damos la bienvenida</a:t>
            </a:r>
            <a:endParaRPr/>
          </a:p>
        </p:txBody>
      </p:sp>
      <p:sp>
        <p:nvSpPr>
          <p:cNvPr id="150" name="Google Shape;150;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500"/>
              <a:buNone/>
            </a:pPr>
            <a:r>
              <a:rPr lang="es"/>
              <a:t>Vamos a comenzar a grabar la clase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2bc4d31aaa3_0_978"/>
          <p:cNvSpPr txBox="1">
            <a:spLocks noGrp="1"/>
          </p:cNvSpPr>
          <p:nvPr>
            <p:ph type="title"/>
          </p:nvPr>
        </p:nvSpPr>
        <p:spPr>
          <a:xfrm>
            <a:off x="311700" y="597425"/>
            <a:ext cx="8503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Evita que nuestros correos caigan en SPAM</a:t>
            </a:r>
            <a:endParaRPr/>
          </a:p>
        </p:txBody>
      </p:sp>
      <p:sp>
        <p:nvSpPr>
          <p:cNvPr id="286" name="Google Shape;286;g2bc4d31aaa3_0_978"/>
          <p:cNvSpPr txBox="1">
            <a:spLocks noGrp="1"/>
          </p:cNvSpPr>
          <p:nvPr>
            <p:ph type="body" idx="1"/>
          </p:nvPr>
        </p:nvSpPr>
        <p:spPr>
          <a:xfrm>
            <a:off x="432025" y="1304875"/>
            <a:ext cx="8280000" cy="510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a:t>Agregá </a:t>
            </a:r>
            <a:r>
              <a:rPr lang="es" b="1"/>
              <a:t>@bue.edu.ar</a:t>
            </a:r>
            <a:r>
              <a:rPr lang="es"/>
              <a:t> como remitente seguro en tu correo. </a:t>
            </a:r>
            <a:endParaRPr/>
          </a:p>
        </p:txBody>
      </p:sp>
      <p:pic>
        <p:nvPicPr>
          <p:cNvPr id="287" name="Google Shape;287;g2bc4d31aaa3_0_978"/>
          <p:cNvPicPr preferRelativeResize="0"/>
          <p:nvPr/>
        </p:nvPicPr>
        <p:blipFill>
          <a:blip r:embed="rId3">
            <a:alphaModFix/>
          </a:blip>
          <a:stretch>
            <a:fillRect/>
          </a:stretch>
        </p:blipFill>
        <p:spPr>
          <a:xfrm>
            <a:off x="601550" y="1854775"/>
            <a:ext cx="510300" cy="510300"/>
          </a:xfrm>
          <a:prstGeom prst="rect">
            <a:avLst/>
          </a:prstGeom>
          <a:noFill/>
          <a:ln>
            <a:noFill/>
          </a:ln>
        </p:spPr>
      </p:pic>
      <p:sp>
        <p:nvSpPr>
          <p:cNvPr id="288" name="Google Shape;288;g2bc4d31aaa3_0_978"/>
          <p:cNvSpPr txBox="1"/>
          <p:nvPr/>
        </p:nvSpPr>
        <p:spPr>
          <a:xfrm>
            <a:off x="1174250" y="1939363"/>
            <a:ext cx="77595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 sz="1600">
                <a:solidFill>
                  <a:schemeClr val="dk2"/>
                </a:solidFill>
                <a:latin typeface="Montserrat"/>
                <a:ea typeface="Montserrat"/>
                <a:cs typeface="Montserrat"/>
                <a:sym typeface="Montserrat"/>
              </a:rPr>
              <a:t>Así te aseguras de recibir toda la información del programa sin problemas.</a:t>
            </a:r>
            <a:endParaRPr sz="1200"/>
          </a:p>
        </p:txBody>
      </p:sp>
    </p:spTree>
    <p:extLst>
      <p:ext uri="{BB962C8B-B14F-4D97-AF65-F5344CB8AC3E}">
        <p14:creationId xmlns:p14="http://schemas.microsoft.com/office/powerpoint/2010/main" val="3375755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2bc4d31aaa3_0_1119"/>
          <p:cNvSpPr txBox="1">
            <a:spLocks noGrp="1"/>
          </p:cNvSpPr>
          <p:nvPr>
            <p:ph type="title"/>
          </p:nvPr>
        </p:nvSpPr>
        <p:spPr>
          <a:xfrm>
            <a:off x="311700" y="597425"/>
            <a:ext cx="8503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Clases sincrónicas</a:t>
            </a:r>
            <a:endParaRPr/>
          </a:p>
        </p:txBody>
      </p:sp>
      <p:sp>
        <p:nvSpPr>
          <p:cNvPr id="294" name="Google Shape;294;g2bc4d31aaa3_0_1119"/>
          <p:cNvSpPr txBox="1">
            <a:spLocks noGrp="1"/>
          </p:cNvSpPr>
          <p:nvPr>
            <p:ph type="body" idx="1"/>
          </p:nvPr>
        </p:nvSpPr>
        <p:spPr>
          <a:xfrm>
            <a:off x="432025" y="1304875"/>
            <a:ext cx="8280000" cy="3318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a:t>Participarás en 2 clases en línea en vivo cada semana.</a:t>
            </a:r>
            <a:endParaRPr/>
          </a:p>
          <a:p>
            <a:pPr marL="457200" lvl="0" indent="-342900" algn="l" rtl="0">
              <a:spcBef>
                <a:spcPts val="0"/>
              </a:spcBef>
              <a:spcAft>
                <a:spcPts val="0"/>
              </a:spcAft>
              <a:buSzPts val="1800"/>
              <a:buChar char="●"/>
            </a:pPr>
            <a:r>
              <a:rPr lang="es"/>
              <a:t>Las clases se llevarán a cabo a través de </a:t>
            </a:r>
            <a:r>
              <a:rPr lang="es" b="1"/>
              <a:t>Google Meet.</a:t>
            </a:r>
            <a:endParaRPr b="1"/>
          </a:p>
          <a:p>
            <a:pPr marL="457200" lvl="0" indent="-342900" algn="l" rtl="0">
              <a:spcBef>
                <a:spcPts val="0"/>
              </a:spcBef>
              <a:spcAft>
                <a:spcPts val="0"/>
              </a:spcAft>
              <a:buSzPts val="1800"/>
              <a:buChar char="●"/>
            </a:pPr>
            <a:r>
              <a:rPr lang="es"/>
              <a:t>Es obligatoria la asistencia a las clases en vivo.</a:t>
            </a:r>
            <a:endParaRPr/>
          </a:p>
          <a:p>
            <a:pPr marL="457200" lvl="0" indent="-342900" algn="l" rtl="0">
              <a:spcBef>
                <a:spcPts val="0"/>
              </a:spcBef>
              <a:spcAft>
                <a:spcPts val="0"/>
              </a:spcAft>
              <a:buSzPts val="1800"/>
              <a:buChar char="●"/>
            </a:pPr>
            <a:r>
              <a:rPr lang="es" b="1"/>
              <a:t>Recordá habilitar tu cámara en todas tus clases.</a:t>
            </a:r>
            <a:endParaRPr b="1"/>
          </a:p>
          <a:p>
            <a:pPr marL="457200" lvl="0" indent="-342900" algn="l" rtl="0">
              <a:spcBef>
                <a:spcPts val="0"/>
              </a:spcBef>
              <a:spcAft>
                <a:spcPts val="0"/>
              </a:spcAft>
              <a:buSzPts val="1800"/>
              <a:buChar char="●"/>
            </a:pPr>
            <a:r>
              <a:rPr lang="es" b="1"/>
              <a:t>Colocar nombre y apellido para poder identificarte.</a:t>
            </a:r>
            <a:endParaRPr b="1"/>
          </a:p>
          <a:p>
            <a:pPr marL="457200" lvl="0" indent="-342900" algn="l" rtl="0">
              <a:spcBef>
                <a:spcPts val="0"/>
              </a:spcBef>
              <a:spcAft>
                <a:spcPts val="0"/>
              </a:spcAft>
              <a:buSzPts val="1800"/>
              <a:buChar char="●"/>
            </a:pPr>
            <a:r>
              <a:rPr lang="es"/>
              <a:t>Muchas de las clases contienen ejercicios de práctica para lo cual </a:t>
            </a:r>
            <a:r>
              <a:rPr lang="es" b="1"/>
              <a:t>necesitas estar conectado desde una computadora</a:t>
            </a:r>
            <a:r>
              <a:rPr lang="es"/>
              <a:t> y no podrán ser realizados desde un celular.</a:t>
            </a:r>
            <a:endParaRPr/>
          </a:p>
        </p:txBody>
      </p:sp>
    </p:spTree>
    <p:extLst>
      <p:ext uri="{BB962C8B-B14F-4D97-AF65-F5344CB8AC3E}">
        <p14:creationId xmlns:p14="http://schemas.microsoft.com/office/powerpoint/2010/main" val="3935525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2bc4d31aaa3_0_1258"/>
          <p:cNvSpPr txBox="1">
            <a:spLocks noGrp="1"/>
          </p:cNvSpPr>
          <p:nvPr>
            <p:ph type="title"/>
          </p:nvPr>
        </p:nvSpPr>
        <p:spPr>
          <a:xfrm>
            <a:off x="311700" y="597425"/>
            <a:ext cx="8503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Proceso de Validación de tu documentación</a:t>
            </a:r>
            <a:endParaRPr/>
          </a:p>
        </p:txBody>
      </p:sp>
      <p:sp>
        <p:nvSpPr>
          <p:cNvPr id="300" name="Google Shape;300;g2bc4d31aaa3_0_1258"/>
          <p:cNvSpPr txBox="1">
            <a:spLocks noGrp="1"/>
          </p:cNvSpPr>
          <p:nvPr>
            <p:ph type="body" idx="1"/>
          </p:nvPr>
        </p:nvSpPr>
        <p:spPr>
          <a:xfrm>
            <a:off x="432025" y="1304875"/>
            <a:ext cx="8280000" cy="33180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s"/>
              <a:t>Durante las próximas semanas, recibirán un formulario por parte de su Tutor/a para validar la documentación. Deberán completar el formulario con la siguiente documentación:</a:t>
            </a:r>
            <a:endParaRPr/>
          </a:p>
          <a:p>
            <a:pPr marL="457200" lvl="0" indent="-342900" algn="l" rtl="0">
              <a:spcBef>
                <a:spcPts val="0"/>
              </a:spcBef>
              <a:spcAft>
                <a:spcPts val="0"/>
              </a:spcAft>
              <a:buSzPts val="1800"/>
              <a:buChar char="●"/>
            </a:pPr>
            <a:r>
              <a:rPr lang="es" b="1"/>
              <a:t>Documento de identidad.</a:t>
            </a:r>
            <a:endParaRPr b="1"/>
          </a:p>
          <a:p>
            <a:pPr marL="457200" lvl="0" indent="-342900" algn="l" rtl="0">
              <a:spcBef>
                <a:spcPts val="0"/>
              </a:spcBef>
              <a:spcAft>
                <a:spcPts val="0"/>
              </a:spcAft>
              <a:buSzPts val="1800"/>
              <a:buChar char="●"/>
            </a:pPr>
            <a:r>
              <a:rPr lang="es" b="1"/>
              <a:t>Título secundario</a:t>
            </a:r>
            <a:r>
              <a:rPr lang="es"/>
              <a:t> completo o superior.</a:t>
            </a:r>
            <a:endParaRPr/>
          </a:p>
          <a:p>
            <a:pPr marL="914400" lvl="1" indent="-317500" algn="l" rtl="0">
              <a:spcBef>
                <a:spcPts val="0"/>
              </a:spcBef>
              <a:spcAft>
                <a:spcPts val="0"/>
              </a:spcAft>
              <a:buSzPts val="1400"/>
              <a:buChar char="○"/>
            </a:pPr>
            <a:r>
              <a:rPr lang="es"/>
              <a:t>Los estudiantes extranjeros no necesitan legalizar el título.</a:t>
            </a:r>
            <a:endParaRPr/>
          </a:p>
          <a:p>
            <a:pPr marL="914400" lvl="1" indent="-317500" algn="l" rtl="0">
              <a:spcBef>
                <a:spcPts val="0"/>
              </a:spcBef>
              <a:spcAft>
                <a:spcPts val="0"/>
              </a:spcAft>
              <a:buSzPts val="1400"/>
              <a:buChar char="○"/>
            </a:pPr>
            <a:r>
              <a:rPr lang="es"/>
              <a:t>No podrán cursar si tienen materias previas pendientes.</a:t>
            </a:r>
            <a:endParaRPr/>
          </a:p>
          <a:p>
            <a:pPr marL="457200" lvl="0" indent="-342900" algn="l" rtl="0">
              <a:spcBef>
                <a:spcPts val="0"/>
              </a:spcBef>
              <a:spcAft>
                <a:spcPts val="0"/>
              </a:spcAft>
              <a:buSzPts val="1800"/>
              <a:buChar char="●"/>
            </a:pPr>
            <a:r>
              <a:rPr lang="es"/>
              <a:t>Es necesario ser </a:t>
            </a:r>
            <a:r>
              <a:rPr lang="es" b="1"/>
              <a:t>mayor de edad </a:t>
            </a:r>
            <a:r>
              <a:rPr lang="es"/>
              <a:t>(18 años o más).</a:t>
            </a:r>
            <a:endParaRPr/>
          </a:p>
          <a:p>
            <a:pPr marL="457200" lvl="0" indent="-342900" algn="l" rtl="0">
              <a:spcBef>
                <a:spcPts val="0"/>
              </a:spcBef>
              <a:spcAft>
                <a:spcPts val="0"/>
              </a:spcAft>
              <a:buSzPts val="1800"/>
              <a:buChar char="●"/>
            </a:pPr>
            <a:r>
              <a:rPr lang="es" b="1"/>
              <a:t>Tienen 15 días para completar y enviar la documentación</a:t>
            </a:r>
            <a:r>
              <a:rPr lang="es"/>
              <a:t> desde el momento en que reciban el formulario. Si no cumplen con el plazo, lamentablemente, serán dados de baja del curso.</a:t>
            </a:r>
            <a:endParaRPr/>
          </a:p>
        </p:txBody>
      </p:sp>
    </p:spTree>
    <p:extLst>
      <p:ext uri="{BB962C8B-B14F-4D97-AF65-F5344CB8AC3E}">
        <p14:creationId xmlns:p14="http://schemas.microsoft.com/office/powerpoint/2010/main" val="2537622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243725" y="1170000"/>
            <a:ext cx="8506800" cy="3623700"/>
          </a:xfrm>
          <a:prstGeom prst="rect">
            <a:avLst/>
          </a:prstGeom>
          <a:noFill/>
          <a:ln>
            <a:noFill/>
          </a:ln>
        </p:spPr>
        <p:txBody>
          <a:bodyPr spcFirstLastPara="1" wrap="square" lIns="91425" tIns="91425" rIns="91425" bIns="91425" anchor="ctr" anchorCtr="0">
            <a:normAutofit/>
          </a:bodyPr>
          <a:lstStyle/>
          <a:p>
            <a:pPr marL="457200" lvl="0" indent="-463550" algn="l" rtl="0">
              <a:lnSpc>
                <a:spcPct val="115000"/>
              </a:lnSpc>
              <a:spcBef>
                <a:spcPts val="0"/>
              </a:spcBef>
              <a:spcAft>
                <a:spcPts val="0"/>
              </a:spcAft>
              <a:buClr>
                <a:srgbClr val="333333"/>
              </a:buClr>
              <a:buSzPts val="3700"/>
              <a:buChar char="●"/>
            </a:pPr>
            <a:r>
              <a:rPr lang="es">
                <a:solidFill>
                  <a:srgbClr val="333333"/>
                </a:solidFill>
              </a:rPr>
              <a:t>Proyecto:</a:t>
            </a:r>
            <a:r>
              <a:rPr lang="es" b="0">
                <a:solidFill>
                  <a:srgbClr val="333333"/>
                </a:solidFill>
              </a:rPr>
              <a:t> Desarrollo Web</a:t>
            </a:r>
            <a:endParaRPr b="0">
              <a:solidFill>
                <a:srgbClr val="333333"/>
              </a:solidFill>
            </a:endParaRPr>
          </a:p>
          <a:p>
            <a:pPr marL="457200" lvl="0" indent="-463550" algn="l" rtl="0">
              <a:lnSpc>
                <a:spcPct val="115000"/>
              </a:lnSpc>
              <a:spcBef>
                <a:spcPts val="0"/>
              </a:spcBef>
              <a:spcAft>
                <a:spcPts val="0"/>
              </a:spcAft>
              <a:buSzPts val="3700"/>
              <a:buChar char="●"/>
            </a:pPr>
            <a:r>
              <a:rPr lang="es">
                <a:solidFill>
                  <a:srgbClr val="333333"/>
                </a:solidFill>
              </a:rPr>
              <a:t>Fecha de entrega: </a:t>
            </a:r>
            <a:r>
              <a:rPr lang="es" b="0"/>
              <a:t>Clase 22. </a:t>
            </a:r>
            <a:endParaRPr b="0"/>
          </a:p>
          <a:p>
            <a:pPr marL="457200" lvl="0" indent="-463550" algn="l" rtl="0">
              <a:lnSpc>
                <a:spcPct val="115000"/>
              </a:lnSpc>
              <a:spcBef>
                <a:spcPts val="0"/>
              </a:spcBef>
              <a:spcAft>
                <a:spcPts val="0"/>
              </a:spcAft>
              <a:buSzPts val="3700"/>
              <a:buChar char="●"/>
            </a:pPr>
            <a:r>
              <a:rPr lang="es">
                <a:solidFill>
                  <a:srgbClr val="333333"/>
                </a:solidFill>
              </a:rPr>
              <a:t>Temas:</a:t>
            </a:r>
            <a:r>
              <a:rPr lang="es" b="0">
                <a:solidFill>
                  <a:srgbClr val="333333"/>
                </a:solidFill>
              </a:rPr>
              <a:t> HTML CSS Java</a:t>
            </a:r>
            <a:r>
              <a:rPr lang="es" b="0"/>
              <a:t>script GIT</a:t>
            </a:r>
            <a:endParaRPr b="0"/>
          </a:p>
          <a:p>
            <a:pPr marL="457200" lvl="0" indent="-463550" algn="l" rtl="0">
              <a:lnSpc>
                <a:spcPct val="115000"/>
              </a:lnSpc>
              <a:spcBef>
                <a:spcPts val="0"/>
              </a:spcBef>
              <a:spcAft>
                <a:spcPts val="0"/>
              </a:spcAft>
              <a:buSzPts val="3700"/>
              <a:buChar char="●"/>
            </a:pPr>
            <a:r>
              <a:rPr lang="es"/>
              <a:t>Equipo:</a:t>
            </a:r>
            <a:r>
              <a:rPr lang="es" b="0"/>
              <a:t> de 3 a 4 personas (obligatorio)</a:t>
            </a:r>
            <a:endParaRPr b="0"/>
          </a:p>
        </p:txBody>
      </p:sp>
    </p:spTree>
    <p:extLst>
      <p:ext uri="{BB962C8B-B14F-4D97-AF65-F5344CB8AC3E}">
        <p14:creationId xmlns:p14="http://schemas.microsoft.com/office/powerpoint/2010/main" val="1074282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1"/>
          <p:cNvSpPr txBox="1">
            <a:spLocks noGrp="1"/>
          </p:cNvSpPr>
          <p:nvPr>
            <p:ph type="title"/>
          </p:nvPr>
        </p:nvSpPr>
        <p:spPr>
          <a:xfrm>
            <a:off x="144475" y="1135950"/>
            <a:ext cx="8999400" cy="3623700"/>
          </a:xfrm>
          <a:prstGeom prst="rect">
            <a:avLst/>
          </a:prstGeom>
          <a:noFill/>
          <a:ln>
            <a:noFill/>
          </a:ln>
        </p:spPr>
        <p:txBody>
          <a:bodyPr spcFirstLastPara="1" wrap="square" lIns="91425" tIns="91425" rIns="91425" bIns="91425" anchor="ctr" anchorCtr="0">
            <a:normAutofit/>
          </a:bodyPr>
          <a:lstStyle/>
          <a:p>
            <a:pPr marL="457200" lvl="0" indent="-457200" algn="l" rtl="0">
              <a:lnSpc>
                <a:spcPct val="115000"/>
              </a:lnSpc>
              <a:spcBef>
                <a:spcPts val="0"/>
              </a:spcBef>
              <a:spcAft>
                <a:spcPts val="0"/>
              </a:spcAft>
              <a:buClr>
                <a:srgbClr val="333333"/>
              </a:buClr>
              <a:buSzPts val="3700"/>
              <a:buChar char="●"/>
            </a:pPr>
            <a:r>
              <a:rPr lang="es">
                <a:solidFill>
                  <a:srgbClr val="333333"/>
                </a:solidFill>
              </a:rPr>
              <a:t>Proyecto</a:t>
            </a:r>
            <a:r>
              <a:rPr lang="es"/>
              <a:t> Final</a:t>
            </a:r>
            <a:endParaRPr b="0">
              <a:solidFill>
                <a:srgbClr val="333333"/>
              </a:solidFill>
            </a:endParaRPr>
          </a:p>
          <a:p>
            <a:pPr marL="457200" lvl="0" indent="-457200" algn="l" rtl="0">
              <a:lnSpc>
                <a:spcPct val="115000"/>
              </a:lnSpc>
              <a:spcBef>
                <a:spcPts val="0"/>
              </a:spcBef>
              <a:spcAft>
                <a:spcPts val="0"/>
              </a:spcAft>
              <a:buSzPts val="3700"/>
              <a:buChar char="●"/>
            </a:pPr>
            <a:r>
              <a:rPr lang="es">
                <a:solidFill>
                  <a:srgbClr val="333333"/>
                </a:solidFill>
              </a:rPr>
              <a:t>Fecha de </a:t>
            </a:r>
            <a:r>
              <a:rPr lang="es"/>
              <a:t>exposición</a:t>
            </a:r>
            <a:r>
              <a:rPr lang="es">
                <a:solidFill>
                  <a:srgbClr val="333333"/>
                </a:solidFill>
              </a:rPr>
              <a:t>: </a:t>
            </a:r>
            <a:r>
              <a:rPr lang="es" b="0"/>
              <a:t>Clase 35 a 37</a:t>
            </a:r>
            <a:endParaRPr b="0">
              <a:solidFill>
                <a:srgbClr val="333333"/>
              </a:solidFill>
            </a:endParaRPr>
          </a:p>
          <a:p>
            <a:pPr marL="457200" lvl="0" indent="-457200" algn="l" rtl="0">
              <a:lnSpc>
                <a:spcPct val="115000"/>
              </a:lnSpc>
              <a:spcBef>
                <a:spcPts val="0"/>
              </a:spcBef>
              <a:spcAft>
                <a:spcPts val="0"/>
              </a:spcAft>
              <a:buSzPts val="3700"/>
              <a:buChar char="●"/>
            </a:pPr>
            <a:r>
              <a:rPr lang="es"/>
              <a:t>Grupo:</a:t>
            </a:r>
            <a:r>
              <a:rPr lang="es" b="0"/>
              <a:t> de 3 a 4 personas (obligatorio)</a:t>
            </a:r>
            <a:endParaRPr b="0"/>
          </a:p>
        </p:txBody>
      </p:sp>
    </p:spTree>
    <p:extLst>
      <p:ext uri="{BB962C8B-B14F-4D97-AF65-F5344CB8AC3E}">
        <p14:creationId xmlns:p14="http://schemas.microsoft.com/office/powerpoint/2010/main" val="3037348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2bc4d31aaa3_0_1397"/>
          <p:cNvSpPr txBox="1">
            <a:spLocks noGrp="1"/>
          </p:cNvSpPr>
          <p:nvPr>
            <p:ph type="title"/>
          </p:nvPr>
        </p:nvSpPr>
        <p:spPr>
          <a:xfrm>
            <a:off x="490250" y="1135950"/>
            <a:ext cx="8097300" cy="3623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
              <a:t>Fin de la cursada: </a:t>
            </a:r>
            <a:endParaRPr/>
          </a:p>
          <a:p>
            <a:pPr marL="0" lvl="0" indent="0" algn="l" rtl="0">
              <a:spcBef>
                <a:spcPts val="0"/>
              </a:spcBef>
              <a:spcAft>
                <a:spcPts val="0"/>
              </a:spcAft>
              <a:buNone/>
            </a:pPr>
            <a:r>
              <a:rPr lang="es" sz="3500" b="0"/>
              <a:t>Semana del 8 al 12 de julio de 2024</a:t>
            </a:r>
            <a:endParaRPr sz="3500" b="0"/>
          </a:p>
        </p:txBody>
      </p:sp>
    </p:spTree>
    <p:extLst>
      <p:ext uri="{BB962C8B-B14F-4D97-AF65-F5344CB8AC3E}">
        <p14:creationId xmlns:p14="http://schemas.microsoft.com/office/powerpoint/2010/main" val="2277906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265500" y="775975"/>
            <a:ext cx="4045200" cy="14823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3800"/>
              <a:buNone/>
            </a:pPr>
            <a:r>
              <a:rPr lang="es"/>
              <a:t>Ejercicio </a:t>
            </a:r>
            <a:endParaRPr/>
          </a:p>
          <a:p>
            <a:pPr marL="0" lvl="0" indent="0" algn="ctr" rtl="0">
              <a:lnSpc>
                <a:spcPct val="100000"/>
              </a:lnSpc>
              <a:spcBef>
                <a:spcPts val="0"/>
              </a:spcBef>
              <a:spcAft>
                <a:spcPts val="0"/>
              </a:spcAft>
              <a:buSzPts val="3800"/>
              <a:buNone/>
            </a:pPr>
            <a:r>
              <a:rPr lang="es"/>
              <a:t>Clase 0</a:t>
            </a:r>
            <a:endParaRPr/>
          </a:p>
        </p:txBody>
      </p:sp>
      <p:sp>
        <p:nvSpPr>
          <p:cNvPr id="321" name="Google Shape;321;p32"/>
          <p:cNvSpPr txBox="1">
            <a:spLocks noGrp="1"/>
          </p:cNvSpPr>
          <p:nvPr>
            <p:ph type="subTitle" idx="1"/>
          </p:nvPr>
        </p:nvSpPr>
        <p:spPr>
          <a:xfrm>
            <a:off x="265500" y="2498275"/>
            <a:ext cx="4045200" cy="12351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100"/>
              <a:buNone/>
            </a:pPr>
            <a:r>
              <a:rPr lang="es"/>
              <a:t>¿Qué crees que es Full Stack?</a:t>
            </a:r>
            <a:endParaRPr/>
          </a:p>
          <a:p>
            <a:pPr marL="0" lvl="0" indent="0" algn="ctr" rtl="0">
              <a:lnSpc>
                <a:spcPct val="100000"/>
              </a:lnSpc>
              <a:spcBef>
                <a:spcPts val="0"/>
              </a:spcBef>
              <a:spcAft>
                <a:spcPts val="0"/>
              </a:spcAft>
              <a:buSzPts val="2100"/>
              <a:buNone/>
            </a:pPr>
            <a:r>
              <a:rPr lang="es"/>
              <a:t>(nube de tags)</a:t>
            </a:r>
            <a:endParaRPr/>
          </a:p>
        </p:txBody>
      </p:sp>
    </p:spTree>
    <p:extLst>
      <p:ext uri="{BB962C8B-B14F-4D97-AF65-F5344CB8AC3E}">
        <p14:creationId xmlns:p14="http://schemas.microsoft.com/office/powerpoint/2010/main" val="2658880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g2bc4d31aaa3_0_1535"/>
          <p:cNvSpPr txBox="1">
            <a:spLocks noGrp="1"/>
          </p:cNvSpPr>
          <p:nvPr>
            <p:ph type="title"/>
          </p:nvPr>
        </p:nvSpPr>
        <p:spPr>
          <a:xfrm>
            <a:off x="265500" y="775975"/>
            <a:ext cx="4045200" cy="14823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3800"/>
              <a:buNone/>
            </a:pPr>
            <a:r>
              <a:rPr lang="es"/>
              <a:t>Ejercicio </a:t>
            </a:r>
            <a:endParaRPr/>
          </a:p>
          <a:p>
            <a:pPr marL="0" lvl="0" indent="0" algn="ctr" rtl="0">
              <a:lnSpc>
                <a:spcPct val="100000"/>
              </a:lnSpc>
              <a:spcBef>
                <a:spcPts val="0"/>
              </a:spcBef>
              <a:spcAft>
                <a:spcPts val="0"/>
              </a:spcAft>
              <a:buSzPts val="3800"/>
              <a:buNone/>
            </a:pPr>
            <a:r>
              <a:rPr lang="es"/>
              <a:t>Clase 0</a:t>
            </a:r>
            <a:endParaRPr/>
          </a:p>
        </p:txBody>
      </p:sp>
      <p:sp>
        <p:nvSpPr>
          <p:cNvPr id="327" name="Google Shape;327;g2bc4d31aaa3_0_1535"/>
          <p:cNvSpPr txBox="1">
            <a:spLocks noGrp="1"/>
          </p:cNvSpPr>
          <p:nvPr>
            <p:ph type="subTitle" idx="1"/>
          </p:nvPr>
        </p:nvSpPr>
        <p:spPr>
          <a:xfrm>
            <a:off x="265500" y="2498275"/>
            <a:ext cx="4045200" cy="12351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100"/>
              <a:buNone/>
            </a:pPr>
            <a:r>
              <a:rPr lang="es"/>
              <a:t>¿Qué crees que es Full Stack?</a:t>
            </a:r>
            <a:endParaRPr/>
          </a:p>
          <a:p>
            <a:pPr marL="0" lvl="0" indent="0" algn="ctr" rtl="0">
              <a:lnSpc>
                <a:spcPct val="100000"/>
              </a:lnSpc>
              <a:spcBef>
                <a:spcPts val="0"/>
              </a:spcBef>
              <a:spcAft>
                <a:spcPts val="0"/>
              </a:spcAft>
              <a:buSzPts val="2100"/>
              <a:buNone/>
            </a:pPr>
            <a:endParaRPr/>
          </a:p>
        </p:txBody>
      </p:sp>
      <p:pic>
        <p:nvPicPr>
          <p:cNvPr id="328" name="Google Shape;328;g2bc4d31aaa3_0_1535"/>
          <p:cNvPicPr preferRelativeResize="0"/>
          <p:nvPr/>
        </p:nvPicPr>
        <p:blipFill>
          <a:blip r:embed="rId3">
            <a:alphaModFix/>
          </a:blip>
          <a:stretch>
            <a:fillRect/>
          </a:stretch>
        </p:blipFill>
        <p:spPr>
          <a:xfrm>
            <a:off x="4705275" y="551850"/>
            <a:ext cx="4319926" cy="4463900"/>
          </a:xfrm>
          <a:prstGeom prst="rect">
            <a:avLst/>
          </a:prstGeom>
          <a:noFill/>
          <a:ln>
            <a:noFill/>
          </a:ln>
        </p:spPr>
      </p:pic>
    </p:spTree>
    <p:extLst>
      <p:ext uri="{BB962C8B-B14F-4D97-AF65-F5344CB8AC3E}">
        <p14:creationId xmlns:p14="http://schemas.microsoft.com/office/powerpoint/2010/main" val="979710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3"/>
          <p:cNvSpPr txBox="1">
            <a:spLocks noGrp="1"/>
          </p:cNvSpPr>
          <p:nvPr>
            <p:ph type="body" idx="1"/>
          </p:nvPr>
        </p:nvSpPr>
        <p:spPr>
          <a:xfrm>
            <a:off x="433800" y="1715975"/>
            <a:ext cx="8203800" cy="14820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SzPts val="2000"/>
              <a:buNone/>
            </a:pPr>
            <a:r>
              <a:rPr lang="es"/>
              <a:t>Aprender a programar es aprender a pensar.</a:t>
            </a:r>
            <a:endParaRPr/>
          </a:p>
        </p:txBody>
      </p:sp>
      <p:sp>
        <p:nvSpPr>
          <p:cNvPr id="311" name="Google Shape;311;p33"/>
          <p:cNvSpPr txBox="1">
            <a:spLocks noGrp="1"/>
          </p:cNvSpPr>
          <p:nvPr>
            <p:ph type="title"/>
          </p:nvPr>
        </p:nvSpPr>
        <p:spPr>
          <a:xfrm>
            <a:off x="1766475" y="3773600"/>
            <a:ext cx="7145100" cy="3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s" sz="1750"/>
              <a:t>Steve Jobs</a:t>
            </a:r>
            <a:endParaRPr sz="175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4"/>
          <p:cNvSpPr txBox="1">
            <a:spLocks noGrp="1"/>
          </p:cNvSpPr>
          <p:nvPr>
            <p:ph type="title"/>
          </p:nvPr>
        </p:nvSpPr>
        <p:spPr>
          <a:xfrm>
            <a:off x="490250" y="1135950"/>
            <a:ext cx="8097300" cy="36237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SzPts val="3700"/>
              <a:buNone/>
            </a:pPr>
            <a:r>
              <a:rPr lang="es"/>
              <a:t>No te olvides de dar el presente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4"/>
          <p:cNvSpPr txBox="1">
            <a:spLocks noGrp="1"/>
          </p:cNvSpPr>
          <p:nvPr>
            <p:ph type="ctrTitle"/>
          </p:nvPr>
        </p:nvSpPr>
        <p:spPr>
          <a:xfrm>
            <a:off x="550375" y="7600"/>
            <a:ext cx="8043300" cy="15705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000"/>
              <a:buNone/>
            </a:pPr>
            <a:r>
              <a:rPr lang="es"/>
              <a:t>Sobre Codo a Codo 4.0</a:t>
            </a:r>
            <a:endParaRPr/>
          </a:p>
        </p:txBody>
      </p:sp>
      <p:sp>
        <p:nvSpPr>
          <p:cNvPr id="156" name="Google Shape;156;p4"/>
          <p:cNvSpPr txBox="1">
            <a:spLocks noGrp="1"/>
          </p:cNvSpPr>
          <p:nvPr>
            <p:ph type="subTitle" idx="1"/>
          </p:nvPr>
        </p:nvSpPr>
        <p:spPr>
          <a:xfrm>
            <a:off x="550375" y="1614925"/>
            <a:ext cx="8043300" cy="264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1100"/>
              <a:buFont typeface="Arial"/>
              <a:buNone/>
            </a:pPr>
            <a:r>
              <a:rPr lang="es"/>
              <a:t>Cada año, el sector del software experimenta un crecimiento significativo, generando una creciente demanda de profesionales calificados.</a:t>
            </a:r>
            <a:endParaRPr/>
          </a:p>
          <a:p>
            <a:pPr marL="0" lvl="0" indent="0" algn="l" rtl="0">
              <a:lnSpc>
                <a:spcPct val="100000"/>
              </a:lnSpc>
              <a:spcBef>
                <a:spcPts val="0"/>
              </a:spcBef>
              <a:spcAft>
                <a:spcPts val="0"/>
              </a:spcAft>
              <a:buSzPts val="1700"/>
              <a:buNone/>
            </a:pPr>
            <a:r>
              <a:rPr lang="es"/>
              <a:t>Queremos que los/as estudiantes adquieran las habilidades necesarias para mejorar sus oportunidades laborales, acceder a empleos en empresas del sector tecnológico o incluso emprender sus propios proyectos. Queremos brindarles las herramientas y conocimientos necesarios para destacar en este campo en constante evolución.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5"/>
          <p:cNvSpPr txBox="1">
            <a:spLocks noGrp="1"/>
          </p:cNvSpPr>
          <p:nvPr>
            <p:ph type="title"/>
          </p:nvPr>
        </p:nvSpPr>
        <p:spPr>
          <a:xfrm>
            <a:off x="490250" y="1135950"/>
            <a:ext cx="8097300" cy="36237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SzPts val="3700"/>
              <a:buNone/>
            </a:pPr>
            <a:r>
              <a:rPr lang="es"/>
              <a:t>Recordá: </a:t>
            </a:r>
            <a:endParaRPr/>
          </a:p>
          <a:p>
            <a:pPr marL="457200" lvl="0" indent="-431800" algn="l" rtl="0">
              <a:lnSpc>
                <a:spcPct val="100000"/>
              </a:lnSpc>
              <a:spcBef>
                <a:spcPts val="0"/>
              </a:spcBef>
              <a:spcAft>
                <a:spcPts val="0"/>
              </a:spcAft>
              <a:buSzPts val="3200"/>
              <a:buFont typeface="Montserrat SemiBold"/>
              <a:buChar char="●"/>
            </a:pPr>
            <a:r>
              <a:rPr lang="es" sz="3200" b="0">
                <a:latin typeface="Montserrat SemiBold"/>
                <a:ea typeface="Montserrat SemiBold"/>
                <a:cs typeface="Montserrat SemiBold"/>
                <a:sym typeface="Montserrat SemiBold"/>
              </a:rPr>
              <a:t>Revisar la Cartelera de Novedades.</a:t>
            </a:r>
            <a:endParaRPr sz="3200" b="0">
              <a:latin typeface="Montserrat SemiBold"/>
              <a:ea typeface="Montserrat SemiBold"/>
              <a:cs typeface="Montserrat SemiBold"/>
              <a:sym typeface="Montserrat SemiBold"/>
            </a:endParaRPr>
          </a:p>
          <a:p>
            <a:pPr marL="457200" lvl="0" indent="-431800" algn="l" rtl="0">
              <a:lnSpc>
                <a:spcPct val="100000"/>
              </a:lnSpc>
              <a:spcBef>
                <a:spcPts val="0"/>
              </a:spcBef>
              <a:spcAft>
                <a:spcPts val="0"/>
              </a:spcAft>
              <a:buSzPts val="3200"/>
              <a:buFont typeface="Montserrat SemiBold"/>
              <a:buChar char="●"/>
            </a:pPr>
            <a:r>
              <a:rPr lang="es" sz="3200" b="0">
                <a:latin typeface="Montserrat SemiBold"/>
                <a:ea typeface="Montserrat SemiBold"/>
                <a:cs typeface="Montserrat SemiBold"/>
                <a:sym typeface="Montserrat SemiBold"/>
              </a:rPr>
              <a:t>Hacer tus consultas en el Foro.</a:t>
            </a:r>
            <a:endParaRPr sz="3200" b="0">
              <a:latin typeface="Montserrat SemiBold"/>
              <a:ea typeface="Montserrat SemiBold"/>
              <a:cs typeface="Montserrat SemiBold"/>
              <a:sym typeface="Montserrat SemiBold"/>
            </a:endParaRPr>
          </a:p>
          <a:p>
            <a:pPr marL="0" lvl="0" indent="0" algn="l" rtl="0">
              <a:lnSpc>
                <a:spcPct val="100000"/>
              </a:lnSpc>
              <a:spcBef>
                <a:spcPts val="0"/>
              </a:spcBef>
              <a:spcAft>
                <a:spcPts val="0"/>
              </a:spcAft>
              <a:buSzPts val="3700"/>
              <a:buNone/>
            </a:pPr>
            <a:endParaRPr sz="3200"/>
          </a:p>
          <a:p>
            <a:pPr marL="0" lvl="0" indent="0" algn="l" rtl="0">
              <a:lnSpc>
                <a:spcPct val="100000"/>
              </a:lnSpc>
              <a:spcBef>
                <a:spcPts val="0"/>
              </a:spcBef>
              <a:spcAft>
                <a:spcPts val="0"/>
              </a:spcAft>
              <a:buSzPts val="3700"/>
              <a:buNone/>
            </a:pPr>
            <a:r>
              <a:rPr lang="es" sz="3200"/>
              <a:t>Todo en el Aula Virtual.</a:t>
            </a:r>
            <a:endParaRPr sz="32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6"/>
          <p:cNvSpPr txBox="1">
            <a:spLocks noGrp="1"/>
          </p:cNvSpPr>
          <p:nvPr>
            <p:ph type="title"/>
          </p:nvPr>
        </p:nvSpPr>
        <p:spPr>
          <a:xfrm>
            <a:off x="490250" y="1135950"/>
            <a:ext cx="8097300" cy="3623700"/>
          </a:xfrm>
          <a:prstGeom prst="rect">
            <a:avLst/>
          </a:prstGeom>
          <a:noFill/>
          <a:ln>
            <a:noFill/>
          </a:ln>
        </p:spPr>
        <p:txBody>
          <a:bodyPr spcFirstLastPara="1" wrap="square" lIns="91425" tIns="91425" rIns="91425" bIns="91425" anchor="ctr" anchorCtr="0">
            <a:normAutofit/>
          </a:bodyPr>
          <a:lstStyle/>
          <a:p>
            <a:pPr marL="0" lvl="0" indent="0" algn="l" rtl="0">
              <a:lnSpc>
                <a:spcPct val="115000"/>
              </a:lnSpc>
              <a:spcBef>
                <a:spcPts val="1200"/>
              </a:spcBef>
              <a:spcAft>
                <a:spcPts val="0"/>
              </a:spcAft>
              <a:buClr>
                <a:schemeClr val="dk1"/>
              </a:buClr>
              <a:buSzPts val="1100"/>
              <a:buFont typeface="Arial"/>
              <a:buNone/>
            </a:pPr>
            <a:r>
              <a:rPr lang="es"/>
              <a:t>Muchas gracias por tu atención.</a:t>
            </a:r>
            <a:endParaRPr/>
          </a:p>
          <a:p>
            <a:pPr marL="0" lvl="0" indent="0" algn="l" rtl="0">
              <a:lnSpc>
                <a:spcPct val="115000"/>
              </a:lnSpc>
              <a:spcBef>
                <a:spcPts val="1200"/>
              </a:spcBef>
              <a:spcAft>
                <a:spcPts val="1200"/>
              </a:spcAft>
              <a:buSzPts val="3700"/>
              <a:buNone/>
            </a:pPr>
            <a:r>
              <a:rPr lang="es"/>
              <a:t>Nos vemos pronto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5"/>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Objetivo</a:t>
            </a:r>
            <a:endParaRPr/>
          </a:p>
        </p:txBody>
      </p:sp>
      <p:sp>
        <p:nvSpPr>
          <p:cNvPr id="162" name="Google Shape;162;p5"/>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s"/>
              <a:t>Nuestros cursos están destinados a personas jóvenes y adultas, que busquen desarrollarse profesional y personalmente, ampliando sus oportunidades laborales de acuerdo a los desafíos que plantea el Siglo XXI.</a:t>
            </a:r>
            <a:endParaRPr/>
          </a:p>
          <a:p>
            <a:pPr marL="457200" lvl="0" indent="-342900" algn="l" rtl="0">
              <a:lnSpc>
                <a:spcPct val="115000"/>
              </a:lnSpc>
              <a:spcBef>
                <a:spcPts val="0"/>
              </a:spcBef>
              <a:spcAft>
                <a:spcPts val="0"/>
              </a:spcAft>
              <a:buSzPts val="1800"/>
              <a:buChar char="●"/>
            </a:pPr>
            <a:r>
              <a:rPr lang="es"/>
              <a:t>El objetivo es brindar herramientas que faciliten la inserción laboral en el sector Informática (IT), y en particular, fomentar la participación de las mujeres, con el fin de mejorar su empleabilidad.</a:t>
            </a:r>
            <a:endParaRPr/>
          </a:p>
          <a:p>
            <a:pPr marL="0" lvl="0" indent="0" algn="l" rtl="0">
              <a:lnSpc>
                <a:spcPct val="115000"/>
              </a:lnSpc>
              <a:spcBef>
                <a:spcPts val="1200"/>
              </a:spcBef>
              <a:spcAft>
                <a:spcPts val="1200"/>
              </a:spcAft>
              <a:buSzPts val="18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2bc4d31aaa3_0_0"/>
          <p:cNvSpPr txBox="1">
            <a:spLocks noGrp="1"/>
          </p:cNvSpPr>
          <p:nvPr>
            <p:ph type="title"/>
          </p:nvPr>
        </p:nvSpPr>
        <p:spPr>
          <a:xfrm>
            <a:off x="311700" y="597425"/>
            <a:ext cx="8503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Ofrecemos 8 opciones de aprendizaje</a:t>
            </a:r>
            <a:endParaRPr/>
          </a:p>
        </p:txBody>
      </p:sp>
      <p:sp>
        <p:nvSpPr>
          <p:cNvPr id="168" name="Google Shape;168;g2bc4d31aaa3_0_0"/>
          <p:cNvSpPr txBox="1">
            <a:spLocks noGrp="1"/>
          </p:cNvSpPr>
          <p:nvPr>
            <p:ph type="body" idx="1"/>
          </p:nvPr>
        </p:nvSpPr>
        <p:spPr>
          <a:xfrm>
            <a:off x="432025" y="1304875"/>
            <a:ext cx="8280000" cy="33180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a:t>Programación Inicial</a:t>
            </a:r>
            <a:endParaRPr/>
          </a:p>
          <a:p>
            <a:pPr marL="457200" lvl="0" indent="-342900" algn="l" rtl="0">
              <a:spcBef>
                <a:spcPts val="0"/>
              </a:spcBef>
              <a:spcAft>
                <a:spcPts val="0"/>
              </a:spcAft>
              <a:buSzPts val="1800"/>
              <a:buChar char="●"/>
            </a:pPr>
            <a:r>
              <a:rPr lang="es"/>
              <a:t>Full Stack Python</a:t>
            </a:r>
            <a:endParaRPr/>
          </a:p>
          <a:p>
            <a:pPr marL="457200" lvl="0" indent="-342900" algn="l" rtl="0">
              <a:spcBef>
                <a:spcPts val="0"/>
              </a:spcBef>
              <a:spcAft>
                <a:spcPts val="0"/>
              </a:spcAft>
              <a:buSzPts val="1800"/>
              <a:buChar char="●"/>
            </a:pPr>
            <a:r>
              <a:rPr lang="es"/>
              <a:t>Full Stack Java</a:t>
            </a:r>
            <a:endParaRPr/>
          </a:p>
          <a:p>
            <a:pPr marL="457200" lvl="0" indent="-342900" algn="l" rtl="0">
              <a:spcBef>
                <a:spcPts val="0"/>
              </a:spcBef>
              <a:spcAft>
                <a:spcPts val="0"/>
              </a:spcAft>
              <a:buSzPts val="1800"/>
              <a:buChar char="●"/>
            </a:pPr>
            <a:r>
              <a:rPr lang="es" b="1">
                <a:solidFill>
                  <a:srgbClr val="7685E6"/>
                </a:solidFill>
              </a:rPr>
              <a:t>Full Stack Node.js</a:t>
            </a:r>
            <a:endParaRPr b="1">
              <a:solidFill>
                <a:srgbClr val="7685E6"/>
              </a:solidFill>
            </a:endParaRPr>
          </a:p>
          <a:p>
            <a:pPr marL="457200" lvl="0" indent="-342900" algn="l" rtl="0">
              <a:spcBef>
                <a:spcPts val="0"/>
              </a:spcBef>
              <a:spcAft>
                <a:spcPts val="0"/>
              </a:spcAft>
              <a:buSzPts val="1800"/>
              <a:buChar char="●"/>
            </a:pPr>
            <a:r>
              <a:rPr lang="es"/>
              <a:t>Full Stack PHP</a:t>
            </a:r>
            <a:endParaRPr/>
          </a:p>
          <a:p>
            <a:pPr marL="457200" lvl="0" indent="-342900" algn="l" rtl="0">
              <a:spcBef>
                <a:spcPts val="0"/>
              </a:spcBef>
              <a:spcAft>
                <a:spcPts val="0"/>
              </a:spcAft>
              <a:buSzPts val="1800"/>
              <a:buChar char="●"/>
            </a:pPr>
            <a:r>
              <a:rPr lang="es"/>
              <a:t>Diseño UX/UI</a:t>
            </a:r>
            <a:endParaRPr>
              <a:solidFill>
                <a:srgbClr val="7685E6"/>
              </a:solidFill>
            </a:endParaRPr>
          </a:p>
          <a:p>
            <a:pPr marL="457200" lvl="0" indent="-342900" algn="l" rtl="0">
              <a:spcBef>
                <a:spcPts val="0"/>
              </a:spcBef>
              <a:spcAft>
                <a:spcPts val="0"/>
              </a:spcAft>
              <a:buSzPts val="1800"/>
              <a:buChar char="●"/>
            </a:pPr>
            <a:r>
              <a:rPr lang="es"/>
              <a:t>Testing &amp; QA</a:t>
            </a:r>
            <a:endParaRPr b="1">
              <a:solidFill>
                <a:srgbClr val="7685E6"/>
              </a:solidFill>
            </a:endParaRPr>
          </a:p>
          <a:p>
            <a:pPr marL="457200" lvl="0" indent="-342900" algn="l" rtl="0">
              <a:spcBef>
                <a:spcPts val="0"/>
              </a:spcBef>
              <a:spcAft>
                <a:spcPts val="0"/>
              </a:spcAft>
              <a:buSzPts val="1800"/>
              <a:buChar char="●"/>
            </a:pPr>
            <a:r>
              <a:rPr lang="es"/>
              <a:t>Big Data/Ciencia de Datos</a:t>
            </a:r>
            <a:endParaRPr/>
          </a:p>
          <a:p>
            <a:pPr marL="0" lvl="0" indent="0" algn="l" rtl="0">
              <a:spcBef>
                <a:spcPts val="0"/>
              </a:spcBef>
              <a:spcAft>
                <a:spcPts val="0"/>
              </a:spcAft>
              <a:buClr>
                <a:schemeClr val="dk1"/>
              </a:buClr>
              <a:buSzPts val="1100"/>
              <a:buFont typeface="Arial"/>
              <a:buNone/>
            </a:pPr>
            <a:r>
              <a:rPr lang="es"/>
              <a:t>Los cursos son </a:t>
            </a:r>
            <a:r>
              <a:rPr lang="es" b="1"/>
              <a:t>gratuitos</a:t>
            </a:r>
            <a:r>
              <a:rPr lang="es"/>
              <a:t> y tienen una duración de </a:t>
            </a:r>
            <a:r>
              <a:rPr lang="es" b="1"/>
              <a:t>20 semanas</a:t>
            </a:r>
            <a:r>
              <a:rPr lang="es"/>
              <a:t>.</a:t>
            </a:r>
            <a:endParaRPr/>
          </a:p>
          <a:p>
            <a:pPr marL="0" lvl="0" indent="0" algn="l" rtl="0">
              <a:spcBef>
                <a:spcPts val="0"/>
              </a:spcBef>
              <a:spcAft>
                <a:spcPts val="0"/>
              </a:spcAft>
              <a:buNone/>
            </a:pPr>
            <a:endParaRPr b="1">
              <a:solidFill>
                <a:srgbClr val="7685E6"/>
              </a:solidFill>
            </a:endParaRPr>
          </a:p>
        </p:txBody>
      </p:sp>
    </p:spTree>
    <p:extLst>
      <p:ext uri="{BB962C8B-B14F-4D97-AF65-F5344CB8AC3E}">
        <p14:creationId xmlns:p14="http://schemas.microsoft.com/office/powerpoint/2010/main" val="689047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9"/>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Más información</a:t>
            </a:r>
            <a:endParaRPr/>
          </a:p>
        </p:txBody>
      </p:sp>
      <p:sp>
        <p:nvSpPr>
          <p:cNvPr id="174" name="Google Shape;174;p9"/>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s" b="1"/>
              <a:t>Sitio oficial y Preguntas frecuentes:</a:t>
            </a:r>
            <a:r>
              <a:rPr lang="es"/>
              <a:t> </a:t>
            </a:r>
            <a:r>
              <a:rPr lang="es" u="sng">
                <a:solidFill>
                  <a:schemeClr val="hlink"/>
                </a:solidFill>
                <a:hlinkClick r:id="rId3"/>
              </a:rPr>
              <a:t>https://agenciadeaprendizaje.bue.edu.ar/codo-a-codo/</a:t>
            </a:r>
            <a:r>
              <a:rPr lang="es"/>
              <a:t>  </a:t>
            </a:r>
            <a:endParaRPr/>
          </a:p>
          <a:p>
            <a:pPr marL="457200" lvl="0" indent="-342900" algn="l" rtl="0">
              <a:lnSpc>
                <a:spcPct val="115000"/>
              </a:lnSpc>
              <a:spcBef>
                <a:spcPts val="0"/>
              </a:spcBef>
              <a:spcAft>
                <a:spcPts val="0"/>
              </a:spcAft>
              <a:buSzPts val="1800"/>
              <a:buChar char="●"/>
            </a:pPr>
            <a:r>
              <a:rPr lang="es" b="1"/>
              <a:t>Guía del estudiante:</a:t>
            </a:r>
            <a:r>
              <a:rPr lang="es"/>
              <a:t> enviada por tu Tutor/a.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2bc4d31aaa3_0_13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Requisitos y Modalidad</a:t>
            </a:r>
            <a:endParaRPr/>
          </a:p>
        </p:txBody>
      </p:sp>
      <p:sp>
        <p:nvSpPr>
          <p:cNvPr id="180" name="Google Shape;180;g2bc4d31aaa3_0_13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s" b="1"/>
              <a:t>Requisitos para participar</a:t>
            </a:r>
            <a:endParaRPr b="1"/>
          </a:p>
          <a:p>
            <a:pPr marL="457200" lvl="0" indent="-317500" algn="l" rtl="0">
              <a:spcBef>
                <a:spcPts val="0"/>
              </a:spcBef>
              <a:spcAft>
                <a:spcPts val="0"/>
              </a:spcAft>
              <a:buSzPts val="1400"/>
              <a:buChar char="●"/>
            </a:pPr>
            <a:r>
              <a:rPr lang="es"/>
              <a:t>Cumplir con los requisitos del examen de inscripción.</a:t>
            </a:r>
            <a:endParaRPr/>
          </a:p>
          <a:p>
            <a:pPr marL="457200" lvl="0" indent="-317500" algn="l" rtl="0">
              <a:spcBef>
                <a:spcPts val="0"/>
              </a:spcBef>
              <a:spcAft>
                <a:spcPts val="0"/>
              </a:spcAft>
              <a:buSzPts val="1400"/>
              <a:buChar char="●"/>
            </a:pPr>
            <a:r>
              <a:rPr lang="es"/>
              <a:t>Tener un nivel básico de inglés.</a:t>
            </a:r>
            <a:endParaRPr/>
          </a:p>
          <a:p>
            <a:pPr marL="457200" lvl="0" indent="-317500" algn="l" rtl="0">
              <a:spcBef>
                <a:spcPts val="0"/>
              </a:spcBef>
              <a:spcAft>
                <a:spcPts val="0"/>
              </a:spcAft>
              <a:buSzPts val="1400"/>
              <a:buChar char="●"/>
            </a:pPr>
            <a:r>
              <a:rPr lang="es"/>
              <a:t>Ser mayor de edad (18 años o más).</a:t>
            </a:r>
            <a:endParaRPr/>
          </a:p>
          <a:p>
            <a:pPr marL="457200" lvl="0" indent="-317500" algn="l" rtl="0">
              <a:spcBef>
                <a:spcPts val="0"/>
              </a:spcBef>
              <a:spcAft>
                <a:spcPts val="0"/>
              </a:spcAft>
              <a:buSzPts val="1400"/>
              <a:buChar char="●"/>
            </a:pPr>
            <a:r>
              <a:rPr lang="es"/>
              <a:t>Tener título secundario.</a:t>
            </a:r>
            <a:endParaRPr/>
          </a:p>
          <a:p>
            <a:pPr marL="457200" lvl="0" indent="-317500" algn="l" rtl="0">
              <a:spcBef>
                <a:spcPts val="0"/>
              </a:spcBef>
              <a:spcAft>
                <a:spcPts val="0"/>
              </a:spcAft>
              <a:buSzPts val="1400"/>
              <a:buChar char="●"/>
            </a:pPr>
            <a:r>
              <a:rPr lang="es"/>
              <a:t>Presentar la documentación solicitada por tu Tutor/a.</a:t>
            </a:r>
            <a:endParaRPr/>
          </a:p>
        </p:txBody>
      </p:sp>
      <p:sp>
        <p:nvSpPr>
          <p:cNvPr id="181" name="Google Shape;181;g2bc4d31aaa3_0_13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s" b="1"/>
              <a:t>Modalidad Virtual</a:t>
            </a:r>
            <a:endParaRPr b="1"/>
          </a:p>
          <a:p>
            <a:pPr marL="0" lvl="0" indent="0" algn="l" rtl="0">
              <a:spcBef>
                <a:spcPts val="0"/>
              </a:spcBef>
              <a:spcAft>
                <a:spcPts val="0"/>
              </a:spcAft>
              <a:buClr>
                <a:schemeClr val="dk1"/>
              </a:buClr>
              <a:buSzPts val="1100"/>
              <a:buFont typeface="Arial"/>
              <a:buNone/>
            </a:pPr>
            <a:r>
              <a:rPr lang="es"/>
              <a:t>En este curso, deberás acceder a 2 clases semanales en línea, cada una con una duración de 90 minutos, guiadas por tu Instructor/a.</a:t>
            </a:r>
            <a:endParaRPr/>
          </a:p>
          <a:p>
            <a:pPr marL="0" lvl="0" indent="0" algn="l" rtl="0">
              <a:spcBef>
                <a:spcPts val="0"/>
              </a:spcBef>
              <a:spcAft>
                <a:spcPts val="0"/>
              </a:spcAft>
              <a:buClr>
                <a:schemeClr val="dk1"/>
              </a:buClr>
              <a:buSzPts val="1100"/>
              <a:buFont typeface="Arial"/>
              <a:buNone/>
            </a:pPr>
            <a:r>
              <a:rPr lang="es"/>
              <a:t>Además, encontrarás todas las ejercitaciones, actividades y foro de consultas dentro de nuestra plataforma educativa, donde tendrás acceso a foros, material teórico y el acompañamiento pedagógico necesario para tu formación.</a:t>
            </a:r>
            <a:endParaRPr/>
          </a:p>
        </p:txBody>
      </p:sp>
    </p:spTree>
    <p:extLst>
      <p:ext uri="{BB962C8B-B14F-4D97-AF65-F5344CB8AC3E}">
        <p14:creationId xmlns:p14="http://schemas.microsoft.com/office/powerpoint/2010/main" val="1225988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1"/>
          <p:cNvSpPr txBox="1">
            <a:spLocks noGrp="1"/>
          </p:cNvSpPr>
          <p:nvPr>
            <p:ph type="title"/>
          </p:nvPr>
        </p:nvSpPr>
        <p:spPr>
          <a:xfrm>
            <a:off x="311700" y="5974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Tu Instructor</a:t>
            </a:r>
            <a:endParaRPr/>
          </a:p>
        </p:txBody>
      </p:sp>
      <p:sp>
        <p:nvSpPr>
          <p:cNvPr id="188" name="Google Shape;188;p1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400"/>
              <a:buNone/>
            </a:pPr>
            <a:r>
              <a:rPr lang="es-ES" b="1" dirty="0" smtClean="0">
                <a:solidFill>
                  <a:schemeClr val="tx1"/>
                </a:solidFill>
              </a:rPr>
              <a:t>                        Gabriel Muñoz</a:t>
            </a:r>
            <a:endParaRPr b="1" dirty="0">
              <a:solidFill>
                <a:schemeClr val="tx1"/>
              </a:solidFill>
            </a:endParaRPr>
          </a:p>
          <a:p>
            <a:pPr lvl="0">
              <a:spcBef>
                <a:spcPts val="1200"/>
              </a:spcBef>
            </a:pPr>
            <a:r>
              <a:rPr lang="es" sz="1100" dirty="0">
                <a:solidFill>
                  <a:schemeClr val="tx1"/>
                </a:solidFill>
              </a:rPr>
              <a:t>Mail de </a:t>
            </a:r>
            <a:r>
              <a:rPr lang="es" sz="1100" dirty="0" smtClean="0">
                <a:solidFill>
                  <a:schemeClr val="tx1"/>
                </a:solidFill>
              </a:rPr>
              <a:t>contacto: </a:t>
            </a:r>
            <a:r>
              <a:rPr lang="es-AR" sz="1100" b="1" dirty="0">
                <a:solidFill>
                  <a:schemeClr val="tx1"/>
                </a:solidFill>
              </a:rPr>
              <a:t>gabriel.munoz@bue.edu.ar</a:t>
            </a:r>
            <a:endParaRPr sz="1100" dirty="0" smtClean="0">
              <a:solidFill>
                <a:schemeClr val="tx1"/>
              </a:solidFill>
            </a:endParaRPr>
          </a:p>
          <a:p>
            <a:pPr marL="457200" lvl="0" indent="-317500" algn="l" rtl="0">
              <a:lnSpc>
                <a:spcPct val="115000"/>
              </a:lnSpc>
              <a:spcBef>
                <a:spcPts val="1200"/>
              </a:spcBef>
              <a:spcAft>
                <a:spcPts val="0"/>
              </a:spcAft>
              <a:buSzPts val="1400"/>
              <a:buChar char="●"/>
            </a:pPr>
            <a:r>
              <a:rPr lang="es" sz="1100" dirty="0" smtClean="0">
                <a:solidFill>
                  <a:schemeClr val="tx1"/>
                </a:solidFill>
              </a:rPr>
              <a:t>Perfil </a:t>
            </a:r>
            <a:r>
              <a:rPr lang="es" sz="1100" dirty="0">
                <a:solidFill>
                  <a:schemeClr val="tx1"/>
                </a:solidFill>
              </a:rPr>
              <a:t>profesional</a:t>
            </a:r>
            <a:r>
              <a:rPr lang="es" sz="1100" dirty="0" smtClean="0">
                <a:solidFill>
                  <a:schemeClr val="tx1"/>
                </a:solidFill>
              </a:rPr>
              <a:t>:</a:t>
            </a:r>
          </a:p>
          <a:p>
            <a:pPr marL="457200" lvl="0" indent="-317500" algn="l" rtl="0">
              <a:lnSpc>
                <a:spcPct val="115000"/>
              </a:lnSpc>
              <a:spcBef>
                <a:spcPts val="1200"/>
              </a:spcBef>
              <a:spcAft>
                <a:spcPts val="0"/>
              </a:spcAft>
              <a:buSzPts val="1400"/>
              <a:buChar char="●"/>
            </a:pPr>
            <a:endParaRPr sz="1100" dirty="0">
              <a:solidFill>
                <a:schemeClr val="tx1"/>
              </a:solidFill>
            </a:endParaRPr>
          </a:p>
          <a:p>
            <a:pPr marL="612775" lvl="1" indent="0">
              <a:buClr>
                <a:srgbClr val="FF0000"/>
              </a:buClr>
              <a:buSzPts val="1150"/>
              <a:buNone/>
            </a:pPr>
            <a:r>
              <a:rPr lang="es-AR" sz="1100" b="1" dirty="0" err="1">
                <a:solidFill>
                  <a:schemeClr val="tx1"/>
                </a:solidFill>
              </a:rPr>
              <a:t>Linkedin</a:t>
            </a:r>
            <a:r>
              <a:rPr lang="es-AR" sz="1100" b="1" dirty="0" smtClean="0">
                <a:solidFill>
                  <a:schemeClr val="tx1"/>
                </a:solidFill>
              </a:rPr>
              <a:t>:</a:t>
            </a:r>
          </a:p>
          <a:p>
            <a:pPr marL="612775" lvl="1" indent="0">
              <a:buClr>
                <a:srgbClr val="FF0000"/>
              </a:buClr>
              <a:buSzPts val="1150"/>
              <a:buNone/>
            </a:pPr>
            <a:r>
              <a:rPr lang="es-AR" sz="1100" b="1" dirty="0" smtClean="0">
                <a:solidFill>
                  <a:schemeClr val="tx1"/>
                </a:solidFill>
                <a:hlinkClick r:id="rId3"/>
              </a:rPr>
              <a:t>https</a:t>
            </a:r>
            <a:r>
              <a:rPr lang="es-AR" sz="1100" b="1" dirty="0">
                <a:solidFill>
                  <a:schemeClr val="tx1"/>
                </a:solidFill>
                <a:hlinkClick r:id="rId3"/>
              </a:rPr>
              <a:t>://www.linkedin.com/in/gabriel-mu%C3%B1oz-b81358198</a:t>
            </a:r>
            <a:r>
              <a:rPr lang="es-AR" sz="1100" b="1" dirty="0" smtClean="0">
                <a:solidFill>
                  <a:schemeClr val="tx1"/>
                </a:solidFill>
                <a:hlinkClick r:id="rId3"/>
              </a:rPr>
              <a:t>/</a:t>
            </a:r>
            <a:endParaRPr lang="es-AR" sz="1100" b="1" dirty="0" smtClean="0">
              <a:solidFill>
                <a:schemeClr val="tx1"/>
              </a:solidFill>
            </a:endParaRPr>
          </a:p>
          <a:p>
            <a:pPr marL="612775" lvl="1" indent="0">
              <a:buClr>
                <a:srgbClr val="FF0000"/>
              </a:buClr>
              <a:buSzPts val="1150"/>
              <a:buNone/>
            </a:pPr>
            <a:endParaRPr lang="es-AR" sz="1100" b="1" dirty="0">
              <a:solidFill>
                <a:schemeClr val="tx1"/>
              </a:solidFill>
            </a:endParaRPr>
          </a:p>
          <a:p>
            <a:pPr marL="612775" lvl="1" indent="0">
              <a:buClr>
                <a:srgbClr val="FF0000"/>
              </a:buClr>
              <a:buSzPts val="1150"/>
              <a:buNone/>
            </a:pPr>
            <a:r>
              <a:rPr lang="es-AR" sz="1100" b="1" dirty="0">
                <a:solidFill>
                  <a:schemeClr val="tx1"/>
                </a:solidFill>
              </a:rPr>
              <a:t>Instagram: </a:t>
            </a:r>
            <a:endParaRPr lang="es-AR" sz="1100" b="1" dirty="0" smtClean="0">
              <a:solidFill>
                <a:schemeClr val="tx1"/>
              </a:solidFill>
            </a:endParaRPr>
          </a:p>
          <a:p>
            <a:pPr marL="612775" lvl="1" indent="0">
              <a:buClr>
                <a:srgbClr val="FF0000"/>
              </a:buClr>
              <a:buSzPts val="1150"/>
              <a:buNone/>
            </a:pPr>
            <a:r>
              <a:rPr lang="es-AR" sz="1100" b="1" dirty="0" smtClean="0">
                <a:solidFill>
                  <a:schemeClr val="tx1"/>
                </a:solidFill>
              </a:rPr>
              <a:t>https</a:t>
            </a:r>
            <a:r>
              <a:rPr lang="es-AR" sz="1100" b="1" dirty="0">
                <a:solidFill>
                  <a:schemeClr val="tx1"/>
                </a:solidFill>
              </a:rPr>
              <a:t>://www.instagram.com/gabriel_it_ok</a:t>
            </a:r>
            <a:endParaRPr sz="1100" b="1" dirty="0">
              <a:solidFill>
                <a:schemeClr val="tx1"/>
              </a:solidFill>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0570" y="1152474"/>
            <a:ext cx="2255743" cy="22557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7" name="Imagen 6"/>
          <p:cNvPicPr>
            <a:picLocks noChangeAspect="1"/>
          </p:cNvPicPr>
          <p:nvPr/>
        </p:nvPicPr>
        <p:blipFill>
          <a:blip r:embed="rId3"/>
          <a:stretch>
            <a:fillRect/>
          </a:stretch>
        </p:blipFill>
        <p:spPr>
          <a:xfrm>
            <a:off x="1776757" y="1251652"/>
            <a:ext cx="712071" cy="674593"/>
          </a:xfrm>
          <a:prstGeom prst="rect">
            <a:avLst/>
          </a:prstGeom>
        </p:spPr>
      </p:pic>
      <p:pic>
        <p:nvPicPr>
          <p:cNvPr id="8" name="Imagen 7"/>
          <p:cNvPicPr>
            <a:picLocks noChangeAspect="1"/>
          </p:cNvPicPr>
          <p:nvPr/>
        </p:nvPicPr>
        <p:blipFill>
          <a:blip r:embed="rId4"/>
          <a:stretch>
            <a:fillRect/>
          </a:stretch>
        </p:blipFill>
        <p:spPr>
          <a:xfrm>
            <a:off x="70795" y="1261611"/>
            <a:ext cx="1437267" cy="700088"/>
          </a:xfrm>
          <a:prstGeom prst="rect">
            <a:avLst/>
          </a:prstGeom>
        </p:spPr>
      </p:pic>
      <p:pic>
        <p:nvPicPr>
          <p:cNvPr id="9" name="Imagen 8"/>
          <p:cNvPicPr>
            <a:picLocks noChangeAspect="1"/>
          </p:cNvPicPr>
          <p:nvPr/>
        </p:nvPicPr>
        <p:blipFill>
          <a:blip r:embed="rId5"/>
          <a:stretch>
            <a:fillRect/>
          </a:stretch>
        </p:blipFill>
        <p:spPr>
          <a:xfrm>
            <a:off x="3901065" y="1240658"/>
            <a:ext cx="621373" cy="664634"/>
          </a:xfrm>
          <a:prstGeom prst="rect">
            <a:avLst/>
          </a:prstGeom>
        </p:spPr>
      </p:pic>
      <p:pic>
        <p:nvPicPr>
          <p:cNvPr id="10" name="Imagen 9"/>
          <p:cNvPicPr>
            <a:picLocks noChangeAspect="1"/>
          </p:cNvPicPr>
          <p:nvPr/>
        </p:nvPicPr>
        <p:blipFill>
          <a:blip r:embed="rId6"/>
          <a:stretch>
            <a:fillRect/>
          </a:stretch>
        </p:blipFill>
        <p:spPr>
          <a:xfrm>
            <a:off x="2705197" y="1241556"/>
            <a:ext cx="945284" cy="694783"/>
          </a:xfrm>
          <a:prstGeom prst="rect">
            <a:avLst/>
          </a:prstGeom>
        </p:spPr>
      </p:pic>
      <p:pic>
        <p:nvPicPr>
          <p:cNvPr id="11" name="Imagen 10"/>
          <p:cNvPicPr>
            <a:picLocks noChangeAspect="1"/>
          </p:cNvPicPr>
          <p:nvPr/>
        </p:nvPicPr>
        <p:blipFill>
          <a:blip r:embed="rId7"/>
          <a:stretch>
            <a:fillRect/>
          </a:stretch>
        </p:blipFill>
        <p:spPr>
          <a:xfrm>
            <a:off x="4730037" y="1234479"/>
            <a:ext cx="1686308" cy="663313"/>
          </a:xfrm>
          <a:prstGeom prst="rect">
            <a:avLst/>
          </a:prstGeom>
        </p:spPr>
      </p:pic>
      <p:pic>
        <p:nvPicPr>
          <p:cNvPr id="12" name="Imagen 11"/>
          <p:cNvPicPr>
            <a:picLocks noChangeAspect="1"/>
          </p:cNvPicPr>
          <p:nvPr/>
        </p:nvPicPr>
        <p:blipFill>
          <a:blip r:embed="rId8"/>
          <a:stretch>
            <a:fillRect/>
          </a:stretch>
        </p:blipFill>
        <p:spPr>
          <a:xfrm>
            <a:off x="8187494" y="1261611"/>
            <a:ext cx="812536" cy="643258"/>
          </a:xfrm>
          <a:prstGeom prst="rect">
            <a:avLst/>
          </a:prstGeom>
        </p:spPr>
      </p:pic>
      <p:pic>
        <p:nvPicPr>
          <p:cNvPr id="13" name="Imagen 12"/>
          <p:cNvPicPr>
            <a:picLocks noChangeAspect="1"/>
          </p:cNvPicPr>
          <p:nvPr/>
        </p:nvPicPr>
        <p:blipFill>
          <a:blip r:embed="rId9"/>
          <a:stretch>
            <a:fillRect/>
          </a:stretch>
        </p:blipFill>
        <p:spPr>
          <a:xfrm>
            <a:off x="6734844" y="1251292"/>
            <a:ext cx="1367629" cy="660235"/>
          </a:xfrm>
          <a:prstGeom prst="rect">
            <a:avLst/>
          </a:prstGeom>
        </p:spPr>
      </p:pic>
      <p:pic>
        <p:nvPicPr>
          <p:cNvPr id="14" name="Imagen 13"/>
          <p:cNvPicPr>
            <a:picLocks noChangeAspect="1"/>
          </p:cNvPicPr>
          <p:nvPr/>
        </p:nvPicPr>
        <p:blipFill>
          <a:blip r:embed="rId10"/>
          <a:stretch>
            <a:fillRect/>
          </a:stretch>
        </p:blipFill>
        <p:spPr>
          <a:xfrm>
            <a:off x="167650" y="2588116"/>
            <a:ext cx="1664108" cy="670187"/>
          </a:xfrm>
          <a:prstGeom prst="rect">
            <a:avLst/>
          </a:prstGeom>
        </p:spPr>
      </p:pic>
      <p:pic>
        <p:nvPicPr>
          <p:cNvPr id="15" name="Imagen 14"/>
          <p:cNvPicPr>
            <a:picLocks noChangeAspect="1"/>
          </p:cNvPicPr>
          <p:nvPr/>
        </p:nvPicPr>
        <p:blipFill>
          <a:blip r:embed="rId11"/>
          <a:stretch>
            <a:fillRect/>
          </a:stretch>
        </p:blipFill>
        <p:spPr>
          <a:xfrm>
            <a:off x="2017683" y="2452252"/>
            <a:ext cx="1375028" cy="806051"/>
          </a:xfrm>
          <a:prstGeom prst="rect">
            <a:avLst/>
          </a:prstGeom>
        </p:spPr>
      </p:pic>
      <p:pic>
        <p:nvPicPr>
          <p:cNvPr id="16" name="Imagen 15"/>
          <p:cNvPicPr>
            <a:picLocks noChangeAspect="1"/>
          </p:cNvPicPr>
          <p:nvPr/>
        </p:nvPicPr>
        <p:blipFill>
          <a:blip r:embed="rId12"/>
          <a:stretch>
            <a:fillRect/>
          </a:stretch>
        </p:blipFill>
        <p:spPr>
          <a:xfrm>
            <a:off x="3764221" y="2401193"/>
            <a:ext cx="1682550" cy="626639"/>
          </a:xfrm>
          <a:prstGeom prst="rect">
            <a:avLst/>
          </a:prstGeom>
        </p:spPr>
      </p:pic>
      <p:pic>
        <p:nvPicPr>
          <p:cNvPr id="17" name="Imagen 16"/>
          <p:cNvPicPr>
            <a:picLocks noChangeAspect="1"/>
          </p:cNvPicPr>
          <p:nvPr/>
        </p:nvPicPr>
        <p:blipFill>
          <a:blip r:embed="rId13"/>
          <a:stretch>
            <a:fillRect/>
          </a:stretch>
        </p:blipFill>
        <p:spPr>
          <a:xfrm>
            <a:off x="5573191" y="2016823"/>
            <a:ext cx="1446748" cy="435429"/>
          </a:xfrm>
          <a:prstGeom prst="rect">
            <a:avLst/>
          </a:prstGeom>
        </p:spPr>
      </p:pic>
      <p:pic>
        <p:nvPicPr>
          <p:cNvPr id="18" name="Imagen 17"/>
          <p:cNvPicPr>
            <a:picLocks noChangeAspect="1"/>
          </p:cNvPicPr>
          <p:nvPr/>
        </p:nvPicPr>
        <p:blipFill>
          <a:blip r:embed="rId14"/>
          <a:stretch>
            <a:fillRect/>
          </a:stretch>
        </p:blipFill>
        <p:spPr>
          <a:xfrm>
            <a:off x="8016444" y="2507660"/>
            <a:ext cx="851915" cy="883274"/>
          </a:xfrm>
          <a:prstGeom prst="rect">
            <a:avLst/>
          </a:prstGeom>
        </p:spPr>
      </p:pic>
      <p:pic>
        <p:nvPicPr>
          <p:cNvPr id="19" name="Imagen 18"/>
          <p:cNvPicPr>
            <a:picLocks noChangeAspect="1"/>
          </p:cNvPicPr>
          <p:nvPr/>
        </p:nvPicPr>
        <p:blipFill>
          <a:blip r:embed="rId15"/>
          <a:stretch>
            <a:fillRect/>
          </a:stretch>
        </p:blipFill>
        <p:spPr>
          <a:xfrm>
            <a:off x="192121" y="3920174"/>
            <a:ext cx="1194613" cy="722827"/>
          </a:xfrm>
          <a:prstGeom prst="rect">
            <a:avLst/>
          </a:prstGeom>
        </p:spPr>
      </p:pic>
      <p:pic>
        <p:nvPicPr>
          <p:cNvPr id="20" name="Imagen 19"/>
          <p:cNvPicPr>
            <a:picLocks noChangeAspect="1"/>
          </p:cNvPicPr>
          <p:nvPr/>
        </p:nvPicPr>
        <p:blipFill>
          <a:blip r:embed="rId16"/>
          <a:stretch>
            <a:fillRect/>
          </a:stretch>
        </p:blipFill>
        <p:spPr>
          <a:xfrm>
            <a:off x="2085752" y="3979090"/>
            <a:ext cx="890588" cy="838200"/>
          </a:xfrm>
          <a:prstGeom prst="rect">
            <a:avLst/>
          </a:prstGeom>
        </p:spPr>
      </p:pic>
      <p:pic>
        <p:nvPicPr>
          <p:cNvPr id="21" name="Imagen 20"/>
          <p:cNvPicPr>
            <a:picLocks noChangeAspect="1"/>
          </p:cNvPicPr>
          <p:nvPr/>
        </p:nvPicPr>
        <p:blipFill>
          <a:blip r:embed="rId17"/>
          <a:stretch>
            <a:fillRect/>
          </a:stretch>
        </p:blipFill>
        <p:spPr>
          <a:xfrm>
            <a:off x="3385829" y="4185764"/>
            <a:ext cx="1136609" cy="713870"/>
          </a:xfrm>
          <a:prstGeom prst="rect">
            <a:avLst/>
          </a:prstGeom>
        </p:spPr>
      </p:pic>
      <p:pic>
        <p:nvPicPr>
          <p:cNvPr id="22" name="Imagen 21"/>
          <p:cNvPicPr>
            <a:picLocks noChangeAspect="1"/>
          </p:cNvPicPr>
          <p:nvPr/>
        </p:nvPicPr>
        <p:blipFill>
          <a:blip r:embed="rId18"/>
          <a:stretch>
            <a:fillRect/>
          </a:stretch>
        </p:blipFill>
        <p:spPr>
          <a:xfrm>
            <a:off x="6474864" y="4185764"/>
            <a:ext cx="1364676" cy="975651"/>
          </a:xfrm>
          <a:prstGeom prst="rect">
            <a:avLst/>
          </a:prstGeom>
        </p:spPr>
      </p:pic>
      <p:pic>
        <p:nvPicPr>
          <p:cNvPr id="4" name="Imagen 3"/>
          <p:cNvPicPr>
            <a:picLocks noChangeAspect="1"/>
          </p:cNvPicPr>
          <p:nvPr/>
        </p:nvPicPr>
        <p:blipFill>
          <a:blip r:embed="rId19"/>
          <a:stretch>
            <a:fillRect/>
          </a:stretch>
        </p:blipFill>
        <p:spPr>
          <a:xfrm>
            <a:off x="4787987" y="3390934"/>
            <a:ext cx="1099470" cy="748296"/>
          </a:xfrm>
          <a:prstGeom prst="rect">
            <a:avLst/>
          </a:prstGeom>
        </p:spPr>
      </p:pic>
      <p:pic>
        <p:nvPicPr>
          <p:cNvPr id="5" name="Imagen 4"/>
          <p:cNvPicPr>
            <a:picLocks noChangeAspect="1"/>
          </p:cNvPicPr>
          <p:nvPr/>
        </p:nvPicPr>
        <p:blipFill>
          <a:blip r:embed="rId20"/>
          <a:stretch>
            <a:fillRect/>
          </a:stretch>
        </p:blipFill>
        <p:spPr>
          <a:xfrm>
            <a:off x="6332481" y="2714513"/>
            <a:ext cx="1683963" cy="1050569"/>
          </a:xfrm>
          <a:prstGeom prst="rect">
            <a:avLst/>
          </a:prstGeom>
        </p:spPr>
      </p:pic>
      <p:pic>
        <p:nvPicPr>
          <p:cNvPr id="23" name="Imagen 22"/>
          <p:cNvPicPr>
            <a:picLocks noChangeAspect="1"/>
          </p:cNvPicPr>
          <p:nvPr/>
        </p:nvPicPr>
        <p:blipFill>
          <a:blip r:embed="rId21"/>
          <a:stretch>
            <a:fillRect/>
          </a:stretch>
        </p:blipFill>
        <p:spPr>
          <a:xfrm>
            <a:off x="7157202" y="2058971"/>
            <a:ext cx="661001" cy="569097"/>
          </a:xfrm>
          <a:prstGeom prst="rect">
            <a:avLst/>
          </a:prstGeom>
        </p:spPr>
      </p:pic>
      <p:pic>
        <p:nvPicPr>
          <p:cNvPr id="2" name="Imagen 1"/>
          <p:cNvPicPr>
            <a:picLocks noChangeAspect="1"/>
          </p:cNvPicPr>
          <p:nvPr/>
        </p:nvPicPr>
        <p:blipFill>
          <a:blip r:embed="rId22"/>
          <a:stretch>
            <a:fillRect/>
          </a:stretch>
        </p:blipFill>
        <p:spPr>
          <a:xfrm>
            <a:off x="2315374" y="1999799"/>
            <a:ext cx="1321932" cy="378898"/>
          </a:xfrm>
          <a:prstGeom prst="rect">
            <a:avLst/>
          </a:prstGeom>
        </p:spPr>
      </p:pic>
    </p:spTree>
    <p:extLst>
      <p:ext uri="{BB962C8B-B14F-4D97-AF65-F5344CB8AC3E}">
        <p14:creationId xmlns:p14="http://schemas.microsoft.com/office/powerpoint/2010/main" val="37625260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1509</Words>
  <Application>Microsoft Office PowerPoint</Application>
  <PresentationFormat>Presentación en pantalla (16:9)</PresentationFormat>
  <Paragraphs>165</Paragraphs>
  <Slides>31</Slides>
  <Notes>31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31</vt:i4>
      </vt:variant>
    </vt:vector>
  </HeadingPairs>
  <TitlesOfParts>
    <vt:vector size="36" baseType="lpstr">
      <vt:lpstr>Montserrat Medium</vt:lpstr>
      <vt:lpstr>Montserrat</vt:lpstr>
      <vt:lpstr>Montserrat SemiBold</vt:lpstr>
      <vt:lpstr>Arial</vt:lpstr>
      <vt:lpstr>Simple Light</vt:lpstr>
      <vt:lpstr>Clase 0</vt:lpstr>
      <vt:lpstr>Les damos la bienvenida</vt:lpstr>
      <vt:lpstr>Sobre Codo a Codo 4.0</vt:lpstr>
      <vt:lpstr>Objetivo</vt:lpstr>
      <vt:lpstr>Ofrecemos 8 opciones de aprendizaje</vt:lpstr>
      <vt:lpstr>Más información</vt:lpstr>
      <vt:lpstr>Requisitos y Modalidad</vt:lpstr>
      <vt:lpstr>Tu Instructor</vt:lpstr>
      <vt:lpstr>Presentación de PowerPoint</vt:lpstr>
      <vt:lpstr>Datos importantes</vt:lpstr>
      <vt:lpstr>Nuestro Compromiso</vt:lpstr>
      <vt:lpstr>56.993 Inscripciones en 2024</vt:lpstr>
      <vt:lpstr>Compromiso y Apoyo para una Formación Exitosa</vt:lpstr>
      <vt:lpstr>Diploma</vt:lpstr>
      <vt:lpstr>Portfolio de Egresados</vt:lpstr>
      <vt:lpstr>Registro de Asistencia</vt:lpstr>
      <vt:lpstr>¿Qué conviene estudiar? 10 carreras con salida laboral…</vt:lpstr>
      <vt:lpstr>Aula Virtual</vt:lpstr>
      <vt:lpstr>Comunicación y Aula Virtual</vt:lpstr>
      <vt:lpstr>Evita que nuestros correos caigan en SPAM</vt:lpstr>
      <vt:lpstr>Clases sincrónicas</vt:lpstr>
      <vt:lpstr>Proceso de Validación de tu documentación</vt:lpstr>
      <vt:lpstr>Proyecto: Desarrollo Web Fecha de entrega: Clase 22.  Temas: HTML CSS Javascript GIT Equipo: de 3 a 4 personas (obligatorio)</vt:lpstr>
      <vt:lpstr>Proyecto Final Fecha de exposición: Clase 35 a 37 Grupo: de 3 a 4 personas (obligatorio)</vt:lpstr>
      <vt:lpstr>Fin de la cursada:  Semana del 8 al 12 de julio de 2024</vt:lpstr>
      <vt:lpstr>Ejercicio  Clase 0</vt:lpstr>
      <vt:lpstr>Ejercicio  Clase 0</vt:lpstr>
      <vt:lpstr>Steve Jobs</vt:lpstr>
      <vt:lpstr>No te olvides de dar el presente</vt:lpstr>
      <vt:lpstr>Recordá:  Revisar la Cartelera de Novedades. Hacer tus consultas en el Foro.  Todo en el Aula Virtual.</vt:lpstr>
      <vt:lpstr>Muchas gracias por tu atención. Nos vemos pronto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Clase 0</dc:title>
  <dc:creator>Arbusta</dc:creator>
  <cp:lastModifiedBy>Arbusta</cp:lastModifiedBy>
  <cp:revision>9</cp:revision>
  <dcterms:modified xsi:type="dcterms:W3CDTF">2024-02-27T23:20:35Z</dcterms:modified>
</cp:coreProperties>
</file>